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69"/>
  </p:notesMasterIdLst>
  <p:sldIdLst>
    <p:sldId id="257" r:id="rId3"/>
    <p:sldId id="258" r:id="rId4"/>
    <p:sldId id="259" r:id="rId5"/>
    <p:sldId id="260" r:id="rId6"/>
    <p:sldId id="261" r:id="rId7"/>
    <p:sldId id="262" r:id="rId8"/>
    <p:sldId id="32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21" r:id="rId19"/>
    <p:sldId id="272" r:id="rId20"/>
    <p:sldId id="273" r:id="rId21"/>
    <p:sldId id="326" r:id="rId22"/>
    <p:sldId id="325" r:id="rId23"/>
    <p:sldId id="324" r:id="rId24"/>
    <p:sldId id="274" r:id="rId25"/>
    <p:sldId id="275" r:id="rId26"/>
    <p:sldId id="276" r:id="rId27"/>
    <p:sldId id="277" r:id="rId28"/>
    <p:sldId id="328" r:id="rId29"/>
    <p:sldId id="279" r:id="rId30"/>
    <p:sldId id="322" r:id="rId31"/>
    <p:sldId id="323" r:id="rId32"/>
    <p:sldId id="329" r:id="rId33"/>
    <p:sldId id="281" r:id="rId34"/>
    <p:sldId id="282" r:id="rId35"/>
    <p:sldId id="283" r:id="rId36"/>
    <p:sldId id="284" r:id="rId37"/>
    <p:sldId id="330" r:id="rId38"/>
    <p:sldId id="286" r:id="rId39"/>
    <p:sldId id="287" r:id="rId40"/>
    <p:sldId id="288" r:id="rId41"/>
    <p:sldId id="331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32" r:id="rId68"/>
  </p:sldIdLst>
  <p:sldSz cx="12192000" cy="6858000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6"/>
    <p:restoredTop sz="94699"/>
  </p:normalViewPr>
  <p:slideViewPr>
    <p:cSldViewPr snapToGrid="0">
      <p:cViewPr varScale="1">
        <p:scale>
          <a:sx n="148" d="100"/>
          <a:sy n="148" d="100"/>
        </p:scale>
        <p:origin x="21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156A-70B2-B241-A8BE-3C3AD3203FD0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A5F6B-9410-FD43-8663-F8E1F8D4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1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D1724-93CE-46CF-B220-35F1F23D53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D1724-93CE-46CF-B220-35F1F23D53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12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compare the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D1724-93CE-46CF-B220-35F1F23D531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38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66E1D333-05B2-462B-94A2-B3FC0D1F9224}" type="slidenum">
              <a:rPr lang="en-US" sz="1200">
                <a:latin typeface="Times New Roman" pitchFamily="18" charset="0"/>
              </a:rPr>
              <a:pPr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1"/>
              <a:t>Need a better and more MEANINGFUL scatter plot! -JH</a:t>
            </a:r>
          </a:p>
        </p:txBody>
      </p:sp>
    </p:spTree>
    <p:extLst>
      <p:ext uri="{BB962C8B-B14F-4D97-AF65-F5344CB8AC3E}">
        <p14:creationId xmlns:p14="http://schemas.microsoft.com/office/powerpoint/2010/main" val="4145564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90C424EB-8108-4C9C-9946-442C8A690F27}" type="slidenum">
              <a:rPr lang="en-US" sz="1200">
                <a:latin typeface="Times New Roman" pitchFamily="18" charset="0"/>
              </a:rPr>
              <a:pPr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36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3A03EB2A-1ABB-4947-B06E-F41C0A23755D}" type="slidenum">
              <a:rPr lang="en-US" sz="1200">
                <a:latin typeface="Times New Roman" pitchFamily="18" charset="0"/>
              </a:rPr>
              <a:pPr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33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4547ABBF-D7F0-4D2B-9011-FC638BA0A7E7}" type="slidenum">
              <a:rPr lang="en-US" sz="1200">
                <a:latin typeface="Times New Roman" pitchFamily="18" charset="0"/>
              </a:rPr>
              <a:pPr/>
              <a:t>49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55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706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34852" indent="-282635" defTabSz="921706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30541" indent="-226108" defTabSz="921706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582758" indent="-226108" defTabSz="921706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34974" indent="-226108" defTabSz="921706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487191" indent="-226108" defTabSz="92170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39407" indent="-226108" defTabSz="92170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391624" indent="-226108" defTabSz="92170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43840" indent="-226108" defTabSz="92170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C9128A58-19BE-40A8-A3F2-C218C9BA21C4}" type="slidenum">
              <a:rPr lang="en-US" sz="1200">
                <a:latin typeface="Times New Roman" pitchFamily="18" charset="0"/>
              </a:rPr>
              <a:pPr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92825" cy="3427412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2464"/>
            <a:ext cx="5029200" cy="4114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59" tIns="44878" rIns="89759" bIns="4487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62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0FB6F6F6-4EF8-432E-ABD6-FDAF11DB311C}" type="slidenum">
              <a:rPr lang="en-US" sz="1200">
                <a:latin typeface="Times New Roman" pitchFamily="18" charset="0"/>
              </a:rPr>
              <a:pPr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46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1EEB73FA-B0F2-48F3-AF2B-AB3499C5869E}" type="slidenum">
              <a:rPr lang="en-US" sz="1200">
                <a:latin typeface="Times New Roman" pitchFamily="18" charset="0"/>
              </a:rPr>
              <a:pPr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r>
              <a:rPr lang="en-US" dirty="0"/>
              <a:t>950+2244=3194;</a:t>
            </a:r>
            <a:r>
              <a:rPr lang="en-US" baseline="0" dirty="0"/>
              <a:t> middle number should be 1597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86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D384EB9-B103-45F9-9BB0-2C0A474E7DFD}" type="slidenum">
              <a:rPr lang="en-US" sz="1200">
                <a:latin typeface="Times New Roman" pitchFamily="18" charset="0"/>
              </a:rPr>
              <a:pPr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FD8249F0-04E1-4FA1-BD93-33C218F17FED}" type="slidenum">
              <a:rPr lang="en-US" sz="1200">
                <a:latin typeface="Times New Roman" pitchFamily="18" charset="0"/>
              </a:rPr>
              <a:pPr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8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931863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FD8249F0-04E1-4FA1-BD93-33C218F17FED}" type="slidenum">
              <a:rPr lang="en-US" sz="1200">
                <a:latin typeface="Times New Roman" pitchFamily="18" charset="0"/>
              </a:rPr>
              <a:pPr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3688" y="677863"/>
            <a:ext cx="6294437" cy="3541712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050" y="4446588"/>
            <a:ext cx="5065713" cy="4144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62" tIns="45631" rIns="91262" bIns="4563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AD1724-93CE-46CF-B220-35F1F23D53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1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0136-E040-8290-661E-3683CC9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2101-C3FC-BC71-9018-A6AA94F1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F7B1-3CA5-8AA1-5769-6F4039E5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6A3F-2F42-9DAD-21ED-A4852C58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2E46-FBA6-DD2A-2AD1-039CD08F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BE87-ECA2-843C-D3FE-B645D1A9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5DA5-FE05-E26D-FD67-16C092ED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5957-6F90-25BF-4DA0-9CCE1D5C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14785-F000-9621-C2E4-7CB8F23F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19FE-D943-CCA0-7123-203061CF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A64F5-DFE0-8780-3DE9-69C4C072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CCA-BA0C-2C46-5EAA-231F10FA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8EE4-73C7-B710-B547-2C576ED8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5680-A856-87C3-3989-53B0F67F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4292A-0672-9EB4-25BB-D91AB31EC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326D4-8795-3A5E-EEC3-BF52E33BE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065C2-60C9-FFB2-912C-CFB57601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84027-CC1A-BDB8-569E-BFECA2B9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4FA43-0876-CB51-CEA6-127A9256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36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9405-B69C-BE2C-5967-9C58AEE1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DABE3-EC15-08B4-65E1-B6CB52CC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57BF1-D7D6-2074-92B8-B6D704BA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C43B-68CB-1978-4141-B1B4575B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0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F53EA-DB7F-9804-B0E8-7F73BD5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9689-262A-B4A6-E689-962917D0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A94A6-0EA3-4D8E-E06B-9433391A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5C1-C693-4052-A5DE-8A4BD3FD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4919-AED9-E3E4-6070-DB7D83E3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F807C-D289-96FA-F3AE-43951364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FE942-43C3-1BDA-3A0F-1CE34EF9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30B67-B2BC-4781-C21B-43B8D5B4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54A6-F312-9564-3651-33B7F96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0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9E0-A886-37D7-DFD4-730EB0A3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87572-BF8A-B1DF-3996-63EE0251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1D59-2AA3-51D3-ACF0-B7D6790E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3094-81D7-BE93-80B3-82CCFE2B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1C968-3C6E-B893-59B1-250FDD8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F84D-F51D-6C9F-FFAF-5B810252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A1BC-4D1F-EDF0-2284-FF5EF8D0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595C8-8836-01EF-5C74-2619F2AF4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30E6-2575-D9C4-51C6-3C3D10A0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90ECD-BBA5-15D5-35FA-04C70E73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23F45-8C3E-53F4-AB4E-0766E16C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6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3A726-A730-99A1-207B-070B99770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33F0C-0844-403A-52E8-6F81E33F1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09CC-3C4D-04E0-14B3-B3556EA9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DEC8-4C39-78A5-8536-6377949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BEAA-9232-1A84-ABD1-7297AE5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9788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334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4800" y="992188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2"/>
            <a:ext cx="2844800" cy="365125"/>
          </a:xfrm>
        </p:spPr>
        <p:txBody>
          <a:bodyPr/>
          <a:lstStyle/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70580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06400" y="1371600"/>
            <a:ext cx="55372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57819"/>
      </p:ext>
    </p:extLst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06400" y="381000"/>
            <a:ext cx="11203517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64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064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0"/>
            <a:ext cx="5537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2465"/>
      </p:ext>
    </p:extLst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9FC2-1617-601B-C1BF-617CFB1A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3239-C662-CAD0-6CE9-9AC8D29C1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5167-DA43-2FED-F8A1-B529F36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AC7A-737B-24E8-C8EC-B1D8ED73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E73-A05E-4E9A-EE3D-F705040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05BF-5BD1-A418-1494-E53C580A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EC1F-A2A9-E916-1849-192A58100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6707-895F-8A5D-D305-F6FD001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B081-676F-832E-62C3-89ABA2B4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4A689-1456-231B-D52E-860EA71F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  <p:sldLayoutId id="2147483678" r:id="rId6"/>
    <p:sldLayoutId id="2147483679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spc="-100" baseline="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2060"/>
          </a:solidFill>
          <a:effectLst/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2A144-FAED-55CA-00F7-DBFA44B9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F247-B299-AC61-8BBA-3A4A6EBA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A4269-9FE5-B012-828F-75FC0D08F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DE6C2-6349-4555-A9CF-540B69D63D13}" type="datetimeFigureOut">
              <a:rPr lang="en-US" smtClean="0"/>
              <a:t>6/23/24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383DF-5BF1-7E5D-0230-4B1BF3E54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01BD-A1D3-01CC-AEE2-5294BD3D9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ichang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wmf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6.png"/><Relationship Id="rId5" Type="http://schemas.openxmlformats.org/officeDocument/2006/relationships/tags" Target="../tags/tag13.xml"/><Relationship Id="rId10" Type="http://schemas.openxmlformats.org/officeDocument/2006/relationships/image" Target="../media/image28.png"/><Relationship Id="rId4" Type="http://schemas.openxmlformats.org/officeDocument/2006/relationships/tags" Target="../tags/tag12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6.png"/><Relationship Id="rId5" Type="http://schemas.openxmlformats.org/officeDocument/2006/relationships/tags" Target="../tags/tag20.xml"/><Relationship Id="rId10" Type="http://schemas.openxmlformats.org/officeDocument/2006/relationships/image" Target="../media/image5.png"/><Relationship Id="rId4" Type="http://schemas.openxmlformats.org/officeDocument/2006/relationships/tags" Target="../tags/tag19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6.png"/><Relationship Id="rId5" Type="http://schemas.openxmlformats.org/officeDocument/2006/relationships/tags" Target="../tags/tag27.xml"/><Relationship Id="rId10" Type="http://schemas.openxmlformats.org/officeDocument/2006/relationships/image" Target="../media/image39.png"/><Relationship Id="rId4" Type="http://schemas.openxmlformats.org/officeDocument/2006/relationships/tags" Target="../tags/tag26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seaborn.pydata.org/tutorial/categorical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6.png"/><Relationship Id="rId5" Type="http://schemas.openxmlformats.org/officeDocument/2006/relationships/tags" Target="../tags/tag34.xml"/><Relationship Id="rId10" Type="http://schemas.openxmlformats.org/officeDocument/2006/relationships/image" Target="../media/image5.png"/><Relationship Id="rId4" Type="http://schemas.openxmlformats.org/officeDocument/2006/relationships/tags" Target="../tags/tag33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5.png"/><Relationship Id="rId4" Type="http://schemas.openxmlformats.org/officeDocument/2006/relationships/tags" Target="../tags/tag5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"/>
            <a:ext cx="8991600" cy="19272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CS97: Introduction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3581400"/>
            <a:ext cx="6400800" cy="2895600"/>
          </a:xfrm>
        </p:spPr>
        <p:txBody>
          <a:bodyPr>
            <a:normAutofit/>
          </a:bodyPr>
          <a:lstStyle/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Instructor: </a:t>
            </a:r>
            <a:r>
              <a:rPr lang="en-US" sz="3000" b="1" dirty="0" err="1"/>
              <a:t>Shichang</a:t>
            </a:r>
            <a:r>
              <a:rPr lang="en-US" sz="3000" b="1" dirty="0"/>
              <a:t> Zhang</a:t>
            </a:r>
            <a:endParaRPr lang="en-US" sz="3000" b="1" dirty="0">
              <a:cs typeface="Calibri"/>
            </a:endParaRPr>
          </a:p>
          <a:p>
            <a:pPr algn="ctr"/>
            <a:r>
              <a:rPr lang="en-US" sz="2400" dirty="0">
                <a:hlinkClick r:id="rId3"/>
              </a:rPr>
              <a:t>shichang@ucla.edu</a:t>
            </a:r>
            <a:r>
              <a:rPr lang="en-US" sz="2400" dirty="0"/>
              <a:t> </a:t>
            </a:r>
            <a:endParaRPr lang="en-US" sz="3200" dirty="0"/>
          </a:p>
          <a:p>
            <a:pPr algn="ctr"/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2286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4000" dirty="0">
                <a:solidFill>
                  <a:srgbClr val="646B86"/>
                </a:solidFill>
              </a:rPr>
              <a:t>2: Know Your Data</a:t>
            </a:r>
          </a:p>
        </p:txBody>
      </p:sp>
    </p:spTree>
    <p:extLst>
      <p:ext uri="{BB962C8B-B14F-4D97-AF65-F5344CB8AC3E}">
        <p14:creationId xmlns:p14="http://schemas.microsoft.com/office/powerpoint/2010/main" val="171750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D01C-4F0F-6E3D-7A7A-B14F023E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Biases in samples: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BA5A-1E9E-878E-BAE8-CDDA9AA4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sz="2800" b="1" dirty="0"/>
              <a:t>Selection bias</a:t>
            </a:r>
            <a:r>
              <a:rPr lang="en-US" sz="2800" dirty="0"/>
              <a:t>: some subjects or records are more likely to be selected </a:t>
            </a:r>
          </a:p>
          <a:p>
            <a:pPr marL="342900" indent="-342900"/>
            <a:r>
              <a:rPr lang="en-US" sz="2800" dirty="0"/>
              <a:t>Volunteer/</a:t>
            </a:r>
            <a:r>
              <a:rPr lang="en-US" sz="2800" b="1" dirty="0"/>
              <a:t>nonresponse bias</a:t>
            </a:r>
            <a:r>
              <a:rPr lang="en-US" sz="2800" dirty="0"/>
              <a:t>: subjects or records who are not easily available are not represented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5BBD6-EDF3-4434-6181-86FC14DF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63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0EC25-B948-EC4B-AE5F-D2976E13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1F725-2226-FE44-9435-CDE4691B8095}"/>
              </a:ext>
            </a:extLst>
          </p:cNvPr>
          <p:cNvSpPr txBox="1">
            <a:spLocks/>
          </p:cNvSpPr>
          <p:nvPr/>
        </p:nvSpPr>
        <p:spPr>
          <a:xfrm>
            <a:off x="2139667" y="2229086"/>
            <a:ext cx="7745256" cy="1583357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“About 10 percent of the 1.6 million inmates in America’s prisons are serving life sentences; another 11 percent are serving over 20 years.” 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1500" dirty="0"/>
              <a:t>source: http://</a:t>
            </a:r>
            <a:r>
              <a:rPr lang="en-US" sz="1500" dirty="0" err="1"/>
              <a:t>www.nytimes.com</a:t>
            </a:r>
            <a:r>
              <a:rPr lang="en-US" sz="1500" dirty="0"/>
              <a:t>/2012/02/26/health/dealing-with-dementia-among-aging-</a:t>
            </a:r>
            <a:r>
              <a:rPr lang="en-US" sz="1500" dirty="0" err="1"/>
              <a:t>criminals.html</a:t>
            </a:r>
            <a:r>
              <a:rPr lang="en-US" sz="1500" dirty="0"/>
              <a:t>? </a:t>
            </a:r>
            <a:r>
              <a:rPr lang="en-US" sz="1500" dirty="0" err="1"/>
              <a:t>pagewanted</a:t>
            </a:r>
            <a:r>
              <a:rPr lang="en-US" sz="1500" dirty="0"/>
              <a:t>=all</a:t>
            </a:r>
          </a:p>
        </p:txBody>
      </p:sp>
    </p:spTree>
    <p:extLst>
      <p:ext uri="{BB962C8B-B14F-4D97-AF65-F5344CB8AC3E}">
        <p14:creationId xmlns:p14="http://schemas.microsoft.com/office/powerpoint/2010/main" val="1200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1E22-16BC-AE4F-A52C-F489187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Length-biasing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E77F-4FD7-5248-B509-608772AF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442467"/>
            <a:ext cx="8077199" cy="8046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How would you measure the average prison sentence?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7435-E9E7-2A45-8FCB-B6BC2234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3574B2-E06D-5C41-8AAB-BC6B5A39068C}"/>
              </a:ext>
            </a:extLst>
          </p:cNvPr>
          <p:cNvCxnSpPr>
            <a:cxnSpLocks/>
          </p:cNvCxnSpPr>
          <p:nvPr/>
        </p:nvCxnSpPr>
        <p:spPr>
          <a:xfrm>
            <a:off x="3773424" y="2603754"/>
            <a:ext cx="4197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7A38E4-606C-5140-BC1C-6A1BF8561F13}"/>
              </a:ext>
            </a:extLst>
          </p:cNvPr>
          <p:cNvCxnSpPr>
            <a:cxnSpLocks/>
          </p:cNvCxnSpPr>
          <p:nvPr/>
        </p:nvCxnSpPr>
        <p:spPr>
          <a:xfrm>
            <a:off x="4436364" y="2763774"/>
            <a:ext cx="41970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ACBE4C-B11D-5444-8D74-CD6351A8E791}"/>
              </a:ext>
            </a:extLst>
          </p:cNvPr>
          <p:cNvCxnSpPr>
            <a:cxnSpLocks/>
          </p:cNvCxnSpPr>
          <p:nvPr/>
        </p:nvCxnSpPr>
        <p:spPr>
          <a:xfrm>
            <a:off x="5007864" y="2942082"/>
            <a:ext cx="12252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6953EB-A5D9-6B46-BA59-F1DD4C65CB00}"/>
              </a:ext>
            </a:extLst>
          </p:cNvPr>
          <p:cNvCxnSpPr>
            <a:cxnSpLocks/>
          </p:cNvCxnSpPr>
          <p:nvPr/>
        </p:nvCxnSpPr>
        <p:spPr>
          <a:xfrm>
            <a:off x="7769352" y="3092958"/>
            <a:ext cx="12252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BC2472-FF38-2644-A6D2-6902E7358694}"/>
              </a:ext>
            </a:extLst>
          </p:cNvPr>
          <p:cNvCxnSpPr>
            <a:cxnSpLocks/>
          </p:cNvCxnSpPr>
          <p:nvPr/>
        </p:nvCxnSpPr>
        <p:spPr>
          <a:xfrm>
            <a:off x="3782568" y="3102102"/>
            <a:ext cx="12252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B1DE5A-6BF5-2447-A52A-4DD2B0F5FE47}"/>
              </a:ext>
            </a:extLst>
          </p:cNvPr>
          <p:cNvCxnSpPr>
            <a:cxnSpLocks/>
          </p:cNvCxnSpPr>
          <p:nvPr/>
        </p:nvCxnSpPr>
        <p:spPr>
          <a:xfrm>
            <a:off x="4395216" y="3280410"/>
            <a:ext cx="12252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81272E-3E61-8540-BD2C-B898A2314FA8}"/>
              </a:ext>
            </a:extLst>
          </p:cNvPr>
          <p:cNvCxnSpPr>
            <a:cxnSpLocks/>
          </p:cNvCxnSpPr>
          <p:nvPr/>
        </p:nvCxnSpPr>
        <p:spPr>
          <a:xfrm>
            <a:off x="5241036" y="3431286"/>
            <a:ext cx="397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7096F9-4D1A-0E4D-96F1-A9C7A7171C9A}"/>
              </a:ext>
            </a:extLst>
          </p:cNvPr>
          <p:cNvCxnSpPr>
            <a:cxnSpLocks/>
          </p:cNvCxnSpPr>
          <p:nvPr/>
        </p:nvCxnSpPr>
        <p:spPr>
          <a:xfrm>
            <a:off x="5530215" y="3573018"/>
            <a:ext cx="2171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2A65964-1D63-8B40-AD53-00069F6DF663}"/>
              </a:ext>
            </a:extLst>
          </p:cNvPr>
          <p:cNvCxnSpPr>
            <a:cxnSpLocks/>
          </p:cNvCxnSpPr>
          <p:nvPr/>
        </p:nvCxnSpPr>
        <p:spPr>
          <a:xfrm>
            <a:off x="5638800" y="3733038"/>
            <a:ext cx="3977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D0F1DB2-2157-424C-83C5-B9F70BFE6F5D}"/>
              </a:ext>
            </a:extLst>
          </p:cNvPr>
          <p:cNvCxnSpPr>
            <a:cxnSpLocks/>
          </p:cNvCxnSpPr>
          <p:nvPr/>
        </p:nvCxnSpPr>
        <p:spPr>
          <a:xfrm>
            <a:off x="6411468" y="3883914"/>
            <a:ext cx="2331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F9274C-CD24-AA41-9074-321F8D3A90B3}"/>
              </a:ext>
            </a:extLst>
          </p:cNvPr>
          <p:cNvCxnSpPr>
            <a:cxnSpLocks/>
          </p:cNvCxnSpPr>
          <p:nvPr/>
        </p:nvCxnSpPr>
        <p:spPr>
          <a:xfrm>
            <a:off x="6982968" y="4007358"/>
            <a:ext cx="7863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F7C036-AB27-4B45-B525-BCA723B2D7E6}"/>
              </a:ext>
            </a:extLst>
          </p:cNvPr>
          <p:cNvCxnSpPr>
            <a:cxnSpLocks/>
          </p:cNvCxnSpPr>
          <p:nvPr/>
        </p:nvCxnSpPr>
        <p:spPr>
          <a:xfrm>
            <a:off x="5126736" y="421767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C22C4E-F5EE-5347-BC71-3ADA6B2FEA69}"/>
              </a:ext>
            </a:extLst>
          </p:cNvPr>
          <p:cNvCxnSpPr>
            <a:cxnSpLocks/>
          </p:cNvCxnSpPr>
          <p:nvPr/>
        </p:nvCxnSpPr>
        <p:spPr>
          <a:xfrm>
            <a:off x="4207764" y="4391406"/>
            <a:ext cx="662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EE5824-7DB4-904B-9ACD-880AE6BEF323}"/>
              </a:ext>
            </a:extLst>
          </p:cNvPr>
          <p:cNvCxnSpPr>
            <a:cxnSpLocks/>
          </p:cNvCxnSpPr>
          <p:nvPr/>
        </p:nvCxnSpPr>
        <p:spPr>
          <a:xfrm>
            <a:off x="4909566" y="4569714"/>
            <a:ext cx="662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F4F267-1DCE-1348-B390-ABE6BBD77826}"/>
              </a:ext>
            </a:extLst>
          </p:cNvPr>
          <p:cNvCxnSpPr>
            <a:cxnSpLocks/>
          </p:cNvCxnSpPr>
          <p:nvPr/>
        </p:nvCxnSpPr>
        <p:spPr>
          <a:xfrm>
            <a:off x="5415916" y="4766310"/>
            <a:ext cx="1228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CA99BF-D6E3-3345-9264-D3F9E1921DBC}"/>
              </a:ext>
            </a:extLst>
          </p:cNvPr>
          <p:cNvCxnSpPr>
            <a:cxnSpLocks/>
          </p:cNvCxnSpPr>
          <p:nvPr/>
        </p:nvCxnSpPr>
        <p:spPr>
          <a:xfrm flipV="1">
            <a:off x="5862828" y="2379726"/>
            <a:ext cx="0" cy="281635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F3413-746D-B74D-946C-74FD304C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9009D-7B61-2543-8F14-2DBF58593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3" r="13645"/>
          <a:stretch/>
        </p:blipFill>
        <p:spPr>
          <a:xfrm>
            <a:off x="3480817" y="857250"/>
            <a:ext cx="49651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2F402D-8018-C64E-86BC-209D5C86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F50C8-CF4A-D546-8C87-335D00EE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937" y="857250"/>
            <a:ext cx="6464129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F17F46-69D6-53DD-7A12-C9493F27F19B}"/>
              </a:ext>
            </a:extLst>
          </p:cNvPr>
          <p:cNvSpPr txBox="1"/>
          <p:nvPr/>
        </p:nvSpPr>
        <p:spPr>
          <a:xfrm>
            <a:off x="2057400" y="1676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Survey Result: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6B330-49F8-CD50-957B-E5DBFDD9DEF9}"/>
              </a:ext>
            </a:extLst>
          </p:cNvPr>
          <p:cNvSpPr txBox="1"/>
          <p:nvPr/>
        </p:nvSpPr>
        <p:spPr>
          <a:xfrm>
            <a:off x="2025735" y="365390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Actual Result: </a:t>
            </a:r>
          </a:p>
        </p:txBody>
      </p:sp>
    </p:spTree>
    <p:extLst>
      <p:ext uri="{BB962C8B-B14F-4D97-AF65-F5344CB8AC3E}">
        <p14:creationId xmlns:p14="http://schemas.microsoft.com/office/powerpoint/2010/main" val="31570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DFF88-B076-B547-840A-913C9FBFF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008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242B6-0675-8F45-8B84-7115CF4B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37" y="857250"/>
            <a:ext cx="64641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3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9144000" cy="762000"/>
          </a:xfrm>
        </p:spPr>
        <p:txBody>
          <a:bodyPr/>
          <a:lstStyle/>
          <a:p>
            <a:pPr eaLnBrk="1" hangingPunct="1"/>
            <a:r>
              <a:rPr lang="en-US"/>
              <a:t>Basic Statistical Descriptions of Data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295400"/>
            <a:ext cx="8305800" cy="5257800"/>
          </a:xfrm>
        </p:spPr>
        <p:txBody>
          <a:bodyPr>
            <a:normAutofit/>
          </a:bodyPr>
          <a:lstStyle/>
          <a:p>
            <a:pPr>
              <a:buSzPct val="80000"/>
            </a:pPr>
            <a:r>
              <a:rPr lang="en-US" u="sng" dirty="0"/>
              <a:t>Central Tendency</a:t>
            </a:r>
          </a:p>
          <a:p>
            <a:pPr>
              <a:buSzPct val="80000"/>
            </a:pPr>
            <a:r>
              <a:rPr lang="en-US" u="sng" dirty="0"/>
              <a:t>Dispersion of the Data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D10AE7B-519A-404B-8EE4-CD95DC755F15}" type="slidenum">
              <a:rPr lang="en-US" sz="1200"/>
              <a:pPr eaLnBrk="1" hangingPunct="1"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0742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2401-B94D-CD6D-DA2B-B1245681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94B4-397D-BB19-8AAF-B65477BE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0EE66-2554-C9C1-07F9-4493D9CF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C118C666-0C9F-758D-5336-DF3801CB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4" y="2403903"/>
            <a:ext cx="5746815" cy="3554389"/>
          </a:xfrm>
          <a:prstGeom prst="rect">
            <a:avLst/>
          </a:prstGeom>
        </p:spPr>
      </p:pic>
      <p:pic>
        <p:nvPicPr>
          <p:cNvPr id="8" name="Picture 7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86C3D8DA-AE22-250B-F2E6-C1F2E9BE8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69" y="2403903"/>
            <a:ext cx="5317016" cy="35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6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170981"/>
                </a:solidFill>
              </a:rPr>
              <a:t>Measuring the Central Tendency</a:t>
            </a:r>
            <a:endParaRPr lang="en-US" sz="4000" dirty="0">
              <a:solidFill>
                <a:srgbClr val="170981"/>
              </a:solidFill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143000"/>
            <a:ext cx="6477000" cy="5486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buSzPct val="80000"/>
            </a:pPr>
            <a:r>
              <a:rPr lang="en-US" sz="1800" u="sng" dirty="0"/>
              <a:t>Mean (algebraic measure) (sample vs. population):</a:t>
            </a:r>
          </a:p>
          <a:p>
            <a:pPr lvl="1" eaLnBrk="1" hangingPunct="1">
              <a:lnSpc>
                <a:spcPct val="130000"/>
              </a:lnSpc>
              <a:buSzPct val="80000"/>
              <a:buFont typeface="Wingdings" pitchFamily="2" charset="2"/>
              <a:buNone/>
            </a:pPr>
            <a:r>
              <a:rPr lang="en-US" sz="1800" dirty="0"/>
              <a:t>Note: </a:t>
            </a:r>
            <a:r>
              <a:rPr lang="en-US" sz="1800" i="1" dirty="0"/>
              <a:t>n</a:t>
            </a:r>
            <a:r>
              <a:rPr lang="en-US" sz="1800" dirty="0"/>
              <a:t> is sample size and </a:t>
            </a:r>
            <a:r>
              <a:rPr lang="en-US" sz="1800" i="1" dirty="0"/>
              <a:t>N</a:t>
            </a:r>
            <a:r>
              <a:rPr lang="en-US" sz="1800" dirty="0"/>
              <a:t> is population size.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sz="1800" dirty="0"/>
              <a:t>Weighted arithmetic mean:</a:t>
            </a:r>
          </a:p>
          <a:p>
            <a:pPr eaLnBrk="1" hangingPunct="1">
              <a:lnSpc>
                <a:spcPct val="130000"/>
              </a:lnSpc>
              <a:buSzPct val="80000"/>
            </a:pPr>
            <a:r>
              <a:rPr lang="en-US" sz="1800" u="sng" dirty="0"/>
              <a:t>Median</a:t>
            </a:r>
            <a:r>
              <a:rPr lang="en-US" sz="1800" dirty="0"/>
              <a:t>: </a:t>
            </a:r>
          </a:p>
          <a:p>
            <a:pPr lvl="1">
              <a:lnSpc>
                <a:spcPct val="130000"/>
              </a:lnSpc>
              <a:buSzPct val="80000"/>
            </a:pPr>
            <a:r>
              <a:rPr lang="en-US" sz="1600" dirty="0"/>
              <a:t>Defined given a measure of </a:t>
            </a:r>
            <a:r>
              <a:rPr lang="en-US" sz="1600" b="1" dirty="0"/>
              <a:t>ordering. </a:t>
            </a:r>
            <a:r>
              <a:rPr lang="en-US" sz="1600" dirty="0"/>
              <a:t>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sz="1800" dirty="0"/>
              <a:t>Middle value if odd number of values, or average of the middle two values otherwise</a:t>
            </a:r>
          </a:p>
          <a:p>
            <a:pPr eaLnBrk="1" hangingPunct="1">
              <a:lnSpc>
                <a:spcPct val="130000"/>
              </a:lnSpc>
              <a:buSzPct val="80000"/>
            </a:pPr>
            <a:r>
              <a:rPr lang="en-US" sz="1800" u="sng" dirty="0"/>
              <a:t>Mode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sz="1800" dirty="0"/>
              <a:t>Value that occurs most frequently in the data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sz="1800" dirty="0" err="1"/>
              <a:t>Unimodal</a:t>
            </a:r>
            <a:r>
              <a:rPr lang="en-US" sz="1800" dirty="0"/>
              <a:t>, bimodal, </a:t>
            </a:r>
            <a:r>
              <a:rPr lang="en-US" sz="1800" dirty="0" err="1"/>
              <a:t>trimodal</a:t>
            </a:r>
            <a:endParaRPr lang="en-US" sz="1800" dirty="0"/>
          </a:p>
          <a:p>
            <a:pPr eaLnBrk="1" hangingPunct="1">
              <a:lnSpc>
                <a:spcPct val="130000"/>
              </a:lnSpc>
              <a:buSzPct val="80000"/>
            </a:pPr>
            <a:endParaRPr lang="en-US" sz="1800" dirty="0"/>
          </a:p>
        </p:txBody>
      </p:sp>
      <p:graphicFrame>
        <p:nvGraphicFramePr>
          <p:cNvPr id="16393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9463881" y="990601"/>
          <a:ext cx="1066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6900" imgH="431800" progId="Equation.3">
                  <p:embed/>
                </p:oleObj>
              </mc:Choice>
              <mc:Fallback>
                <p:oleObj name="Equation" r:id="rId3" imgW="596900" imgH="431800" progId="Equation.3">
                  <p:embed/>
                  <p:pic>
                    <p:nvPicPr>
                      <p:cNvPr id="1639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3881" y="990601"/>
                        <a:ext cx="10668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4"/>
          <p:cNvGraphicFramePr>
            <a:graphicFrameLocks noChangeAspect="1"/>
          </p:cNvGraphicFramePr>
          <p:nvPr/>
        </p:nvGraphicFramePr>
        <p:xfrm>
          <a:off x="7429500" y="1035160"/>
          <a:ext cx="1600200" cy="772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Equation 3.0" r:id="rId5" imgW="710891" imgH="431613" progId="Equation.3">
                  <p:embed/>
                </p:oleObj>
              </mc:Choice>
              <mc:Fallback>
                <p:oleObj name="Microsoft Equation 3.0" r:id="rId5" imgW="710891" imgH="431613" progId="Equation.3">
                  <p:embed/>
                  <p:pic>
                    <p:nvPicPr>
                      <p:cNvPr id="1638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1035160"/>
                        <a:ext cx="1600200" cy="7725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5"/>
          <p:cNvGraphicFramePr>
            <a:graphicFrameLocks noChangeAspect="1"/>
          </p:cNvGraphicFramePr>
          <p:nvPr/>
        </p:nvGraphicFramePr>
        <p:xfrm>
          <a:off x="7429500" y="1836738"/>
          <a:ext cx="16002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49300" imgH="838200" progId="Equation.3">
                  <p:embed/>
                </p:oleObj>
              </mc:Choice>
              <mc:Fallback>
                <p:oleObj name="Equation" r:id="rId7" imgW="749300" imgH="838200" progId="Equation.3">
                  <p:embed/>
                  <p:pic>
                    <p:nvPicPr>
                      <p:cNvPr id="1639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0" y="1836738"/>
                        <a:ext cx="16002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6528816"/>
            <a:ext cx="457200" cy="3291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D10AE7B-519A-404B-8EE4-CD95DC755F15}" type="slidenum">
              <a:rPr lang="en-US" sz="1200"/>
              <a:pPr eaLnBrk="1" hangingPunct="1"/>
              <a:t>18</a:t>
            </a:fld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086F09-0C1C-0B19-AA64-9636F6408619}"/>
                  </a:ext>
                </a:extLst>
              </p:cNvPr>
              <p:cNvSpPr txBox="1"/>
              <p:nvPr/>
            </p:nvSpPr>
            <p:spPr>
              <a:xfrm>
                <a:off x="2762250" y="5867400"/>
                <a:ext cx="5943600" cy="401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Notation: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+ … +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dirty="0" err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086F09-0C1C-0B19-AA64-9636F640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50" y="5867400"/>
                <a:ext cx="5943600" cy="401072"/>
              </a:xfrm>
              <a:prstGeom prst="rect">
                <a:avLst/>
              </a:prstGeom>
              <a:blipFill>
                <a:blip r:embed="rId9"/>
                <a:stretch>
                  <a:fillRect l="-1026" t="-124615" b="-18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559187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79BB0E7-8597-0C48-B722-DB7D76005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2600" y="1295401"/>
                <a:ext cx="8305800" cy="48036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950" dirty="0"/>
                  <a:t>The </a:t>
                </a:r>
                <a:r>
                  <a:rPr lang="en-US" sz="1950" b="1" dirty="0"/>
                  <a:t>mean</a:t>
                </a:r>
                <a:r>
                  <a:rPr lang="en-US" sz="1950" dirty="0"/>
                  <a:t> of a set of </a:t>
                </a:r>
                <a:r>
                  <a:rPr lang="en-US" sz="1950" i="1" dirty="0"/>
                  <a:t>n</a:t>
                </a:r>
                <a:r>
                  <a:rPr lang="en-US" sz="1950" dirty="0"/>
                  <a:t> observations of a variable is denoted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9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950" dirty="0"/>
                  <a:t> and is defined as: </a:t>
                </a:r>
              </a:p>
              <a:p>
                <a:endParaRPr lang="en-US" sz="1950" dirty="0"/>
              </a:p>
              <a:p>
                <a:endParaRPr lang="en-US" sz="1950" dirty="0"/>
              </a:p>
              <a:p>
                <a:endParaRPr lang="en-US" sz="1950" dirty="0"/>
              </a:p>
              <a:p>
                <a:endParaRPr lang="en-US" sz="1950" dirty="0"/>
              </a:p>
              <a:p>
                <a:endParaRPr lang="en-US" sz="1950" dirty="0"/>
              </a:p>
              <a:p>
                <a:endParaRPr lang="en-US" sz="1950" dirty="0"/>
              </a:p>
              <a:p>
                <a:r>
                  <a:rPr lang="en-US" sz="1950" dirty="0"/>
                  <a:t>The mean describes what an average sample value looks like, or where is the “balancing point” of the distribution of the data. </a:t>
                </a:r>
              </a:p>
              <a:p>
                <a:r>
                  <a:rPr lang="en-US" sz="1950" b="1" dirty="0"/>
                  <a:t>Key theme</a:t>
                </a:r>
                <a:r>
                  <a:rPr lang="en-US" sz="1950" dirty="0"/>
                  <a:t>: there is always uncertainty involved when calculating a sample mean to estimate a population mean. </a:t>
                </a:r>
              </a:p>
              <a:p>
                <a:endParaRPr lang="en-US" sz="1950" dirty="0"/>
              </a:p>
              <a:p>
                <a:r>
                  <a:rPr lang="en-US" sz="1950" dirty="0"/>
                  <a:t>* Many “magical properties” (if you are intrigued about why we love mean so much, read about Law of Large Numbers)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79BB0E7-8597-0C48-B722-DB7D76005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600" y="1295401"/>
                <a:ext cx="8305800" cy="4803647"/>
              </a:xfrm>
              <a:blipFill>
                <a:blip r:embed="rId2"/>
                <a:stretch>
                  <a:fillRect l="-459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page25image1786816">
            <a:extLst>
              <a:ext uri="{FF2B5EF4-FFF2-40B4-BE49-F238E27FC236}">
                <a16:creationId xmlns:a16="http://schemas.microsoft.com/office/drawing/2014/main" id="{9AD6A1C0-D047-C64E-9841-82032A9C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569" y="2767361"/>
            <a:ext cx="3184863" cy="11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91389F-8006-B742-AF26-9E5E46639DDA}"/>
                  </a:ext>
                </a:extLst>
              </p:cNvPr>
              <p:cNvSpPr/>
              <p:nvPr/>
            </p:nvSpPr>
            <p:spPr>
              <a:xfrm>
                <a:off x="4418735" y="1981200"/>
                <a:ext cx="3354530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91389F-8006-B742-AF26-9E5E46639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735" y="1981200"/>
                <a:ext cx="335453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3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AB4ED-56DF-D278-CD0D-17B927B1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D566-3168-666F-94AA-841E816F2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998A1-F7E9-D539-5CF8-CBA1882F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25A47-09C1-D0FD-3E10-74312C290B79}"/>
              </a:ext>
            </a:extLst>
          </p:cNvPr>
          <p:cNvSpPr/>
          <p:nvPr/>
        </p:nvSpPr>
        <p:spPr>
          <a:xfrm>
            <a:off x="4191001" y="2209801"/>
            <a:ext cx="2966663" cy="539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Ask an interesting question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3768B4-4A18-B492-BAC0-AC4463D0E1EE}"/>
              </a:ext>
            </a:extLst>
          </p:cNvPr>
          <p:cNvSpPr/>
          <p:nvPr/>
        </p:nvSpPr>
        <p:spPr>
          <a:xfrm>
            <a:off x="4191001" y="2856626"/>
            <a:ext cx="2966663" cy="5393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522296-663B-C3C6-646E-E142C2895A42}"/>
              </a:ext>
            </a:extLst>
          </p:cNvPr>
          <p:cNvSpPr/>
          <p:nvPr/>
        </p:nvSpPr>
        <p:spPr>
          <a:xfrm>
            <a:off x="4191000" y="3503452"/>
            <a:ext cx="2966663" cy="5393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AA4DC8-5BAF-E022-A3BE-090008A237AD}"/>
              </a:ext>
            </a:extLst>
          </p:cNvPr>
          <p:cNvSpPr/>
          <p:nvPr/>
        </p:nvSpPr>
        <p:spPr>
          <a:xfrm>
            <a:off x="4190999" y="4148556"/>
            <a:ext cx="2966663" cy="5393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E0D3C-C7D2-E0A2-D208-FB040827D706}"/>
              </a:ext>
            </a:extLst>
          </p:cNvPr>
          <p:cNvSpPr/>
          <p:nvPr/>
        </p:nvSpPr>
        <p:spPr>
          <a:xfrm>
            <a:off x="4190999" y="4793660"/>
            <a:ext cx="2966663" cy="53939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863E22-A42F-5546-CDC3-93B5A17E8A24}"/>
              </a:ext>
            </a:extLst>
          </p:cNvPr>
          <p:cNvSpPr/>
          <p:nvPr/>
        </p:nvSpPr>
        <p:spPr>
          <a:xfrm>
            <a:off x="4931177" y="2953196"/>
            <a:ext cx="1486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Get the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287454-5ECC-BD11-472B-EA74167EFC37}"/>
              </a:ext>
            </a:extLst>
          </p:cNvPr>
          <p:cNvSpPr/>
          <p:nvPr/>
        </p:nvSpPr>
        <p:spPr>
          <a:xfrm>
            <a:off x="4804540" y="4245127"/>
            <a:ext cx="1739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Model the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8921C3-9357-43E8-4FCD-6D66AD460CD6}"/>
              </a:ext>
            </a:extLst>
          </p:cNvPr>
          <p:cNvSpPr/>
          <p:nvPr/>
        </p:nvSpPr>
        <p:spPr>
          <a:xfrm>
            <a:off x="4105147" y="4913315"/>
            <a:ext cx="313836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Communicate/Visualize the Results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78D988-AF8B-6130-C177-7451A85340B5}"/>
              </a:ext>
            </a:extLst>
          </p:cNvPr>
          <p:cNvSpPr/>
          <p:nvPr/>
        </p:nvSpPr>
        <p:spPr>
          <a:xfrm>
            <a:off x="4106369" y="3618560"/>
            <a:ext cx="31359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Explore and Preprocess the Data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5416D2E-7266-9335-4B02-08C4BE38BE13}"/>
              </a:ext>
            </a:extLst>
          </p:cNvPr>
          <p:cNvSpPr/>
          <p:nvPr/>
        </p:nvSpPr>
        <p:spPr>
          <a:xfrm rot="3970696">
            <a:off x="7510106" y="3202156"/>
            <a:ext cx="559739" cy="832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4614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534E-78DD-DF2D-0023-2FF77523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Expectation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9FF8-0C5B-0374-796E-1BD59035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Expectation</a:t>
            </a:r>
            <a:r>
              <a:rPr lang="zh-CN" altLang="en-US" dirty="0"/>
              <a:t> </a:t>
            </a:r>
            <a:r>
              <a:rPr lang="en-US" altLang="zh-CN" dirty="0"/>
              <a:t>(Expected</a:t>
            </a:r>
            <a:r>
              <a:rPr lang="zh-CN" altLang="en-US" dirty="0"/>
              <a:t> </a:t>
            </a:r>
            <a:r>
              <a:rPr lang="en-US" altLang="zh-CN" dirty="0"/>
              <a:t>value)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CD981-3F44-FB77-2520-C5948E40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DFE0786-C631-6FFE-B063-4FACAE578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6837" y="1721643"/>
          <a:ext cx="16002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838200" progId="Equation.3">
                  <p:embed/>
                </p:oleObj>
              </mc:Choice>
              <mc:Fallback>
                <p:oleObj name="Equation" r:id="rId2" imgW="749300" imgH="8382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DFE0786-C631-6FFE-B063-4FACAE5781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7" y="1721643"/>
                        <a:ext cx="16002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0E64B7D-7918-7CF0-D3B9-8EED0B22C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" t="398" r="37459" b="74337"/>
          <a:stretch/>
        </p:blipFill>
        <p:spPr>
          <a:xfrm>
            <a:off x="1194219" y="4299055"/>
            <a:ext cx="28575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72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A4D1-DC6F-05EA-CD95-5215953AA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302D5-A875-ED8B-93CB-F4AC25C2F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rolling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2AF92-5115-1BC8-27D3-99F0CB7D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52397-33A2-02A5-54D5-139CB237F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4"/>
          <a:stretch/>
        </p:blipFill>
        <p:spPr>
          <a:xfrm>
            <a:off x="1246284" y="2490396"/>
            <a:ext cx="7742933" cy="1091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54AB9-FAD9-2C3F-75BD-8C6C972E30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1" r="70057" b="77830"/>
          <a:stretch/>
        </p:blipFill>
        <p:spPr>
          <a:xfrm>
            <a:off x="1246284" y="1935955"/>
            <a:ext cx="2318447" cy="3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7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F534E-78DD-DF2D-0023-2FF77523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Expectation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A9FF8-0C5B-0374-796E-1BD59035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Expectation</a:t>
            </a:r>
            <a:r>
              <a:rPr lang="zh-CN" altLang="en-US" dirty="0"/>
              <a:t> </a:t>
            </a:r>
            <a:r>
              <a:rPr lang="en-US" altLang="zh-CN" dirty="0"/>
              <a:t>(Expected</a:t>
            </a:r>
            <a:r>
              <a:rPr lang="zh-CN" altLang="en-US" dirty="0"/>
              <a:t> </a:t>
            </a:r>
            <a:r>
              <a:rPr lang="en-US" altLang="zh-CN" dirty="0"/>
              <a:t>value)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CD981-3F44-FB77-2520-C5948E40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DFE0786-C631-6FFE-B063-4FACAE5781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6837" y="1721643"/>
          <a:ext cx="16002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9300" imgH="838200" progId="Equation.3">
                  <p:embed/>
                </p:oleObj>
              </mc:Choice>
              <mc:Fallback>
                <p:oleObj name="Equation" r:id="rId2" imgW="749300" imgH="838200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DFE0786-C631-6FFE-B063-4FACAE5781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7" y="1721643"/>
                        <a:ext cx="160020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0E64B7D-7918-7CF0-D3B9-8EED0B22C3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36"/>
          <a:stretch/>
        </p:blipFill>
        <p:spPr>
          <a:xfrm>
            <a:off x="1011868" y="4109386"/>
            <a:ext cx="5041106" cy="80466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93DF7BD-FA7F-D004-C93B-750F56524F18}"/>
              </a:ext>
            </a:extLst>
          </p:cNvPr>
          <p:cNvGrpSpPr/>
          <p:nvPr/>
        </p:nvGrpSpPr>
        <p:grpSpPr>
          <a:xfrm>
            <a:off x="847271" y="4960377"/>
            <a:ext cx="8632486" cy="530859"/>
            <a:chOff x="847271" y="4960377"/>
            <a:chExt cx="8632486" cy="5308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A7C01-0D77-560A-2327-C7A82FD2D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957" y="5012630"/>
              <a:ext cx="6019800" cy="47860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B67334-EE68-2826-89A5-F58D214D92B2}"/>
                </a:ext>
              </a:extLst>
            </p:cNvPr>
            <p:cNvSpPr txBox="1"/>
            <p:nvPr/>
          </p:nvSpPr>
          <p:spPr>
            <a:xfrm>
              <a:off x="847271" y="4960377"/>
              <a:ext cx="1039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Roll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die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3DE17E-C8E3-3DB4-EC60-23C745B58968}"/>
              </a:ext>
            </a:extLst>
          </p:cNvPr>
          <p:cNvGrpSpPr/>
          <p:nvPr/>
        </p:nvGrpSpPr>
        <p:grpSpPr>
          <a:xfrm>
            <a:off x="817732" y="5779599"/>
            <a:ext cx="7062618" cy="646331"/>
            <a:chOff x="817732" y="5779599"/>
            <a:chExt cx="7062618" cy="646331"/>
          </a:xfrm>
        </p:grpSpPr>
        <p:pic>
          <p:nvPicPr>
            <p:cNvPr id="12" name="Picture 11" descr="A number and plus sign on a black background&#10;&#10;Description automatically generated">
              <a:extLst>
                <a:ext uri="{FF2B5EF4-FFF2-40B4-BE49-F238E27FC236}">
                  <a16:creationId xmlns:a16="http://schemas.microsoft.com/office/drawing/2014/main" id="{499C7BBE-C7EC-9E92-467B-A17406952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956" y="5917461"/>
              <a:ext cx="4420394" cy="499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0C6B73-A32F-B1C1-32DF-DDB50404EF62}"/>
                </a:ext>
              </a:extLst>
            </p:cNvPr>
            <p:cNvSpPr txBox="1"/>
            <p:nvPr/>
          </p:nvSpPr>
          <p:spPr>
            <a:xfrm>
              <a:off x="817732" y="5779599"/>
              <a:ext cx="26422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Roll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die</a:t>
              </a:r>
              <a:r>
                <a:rPr lang="zh-CN" altLang="en-US" dirty="0"/>
                <a:t> </a:t>
              </a:r>
              <a:r>
                <a:rPr lang="en-US" altLang="zh-CN" dirty="0"/>
                <a:t>with</a:t>
              </a:r>
              <a:r>
                <a:rPr lang="zh-CN" altLang="en-US" dirty="0"/>
                <a:t> </a:t>
              </a:r>
              <a:r>
                <a:rPr lang="en-US" altLang="zh-CN" dirty="0"/>
                <a:t>three</a:t>
              </a:r>
              <a:r>
                <a:rPr lang="zh-CN" altLang="en-US" dirty="0"/>
                <a:t> </a:t>
              </a:r>
              <a:r>
                <a:rPr lang="en-US" altLang="zh-CN" dirty="0"/>
                <a:t>sides</a:t>
              </a:r>
              <a:r>
                <a:rPr lang="zh-CN" altLang="en-US" dirty="0"/>
                <a:t> </a:t>
              </a:r>
              <a:r>
                <a:rPr lang="en-US" altLang="zh-CN" dirty="0"/>
                <a:t>being</a:t>
              </a:r>
              <a:r>
                <a:rPr lang="zh-CN" altLang="en-US" dirty="0"/>
                <a:t> </a:t>
              </a:r>
              <a:r>
                <a:rPr lang="en-US" altLang="zh-CN" dirty="0"/>
                <a:t>1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no</a:t>
              </a:r>
              <a:r>
                <a:rPr lang="zh-CN" altLang="en-US" dirty="0"/>
                <a:t> </a:t>
              </a:r>
              <a:r>
                <a:rPr lang="en-US" altLang="zh-CN" dirty="0"/>
                <a:t>2</a:t>
              </a:r>
              <a:r>
                <a:rPr lang="zh-CN" altLang="en-US" dirty="0"/>
                <a:t> </a:t>
              </a:r>
              <a:r>
                <a:rPr lang="en-US" altLang="zh-CN" dirty="0"/>
                <a:t>or</a:t>
              </a:r>
              <a:r>
                <a:rPr lang="zh-CN" altLang="en-US" dirty="0"/>
                <a:t> </a:t>
              </a:r>
              <a:r>
                <a:rPr lang="en-US" altLang="zh-CN" dirty="0"/>
                <a:t>3</a:t>
              </a:r>
              <a:endParaRPr lang="en-US" dirty="0"/>
            </a:p>
          </p:txBody>
        </p:sp>
      </p:grpSp>
      <p:pic>
        <p:nvPicPr>
          <p:cNvPr id="17" name="Picture 16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365202B8-6451-4D57-AC9B-F1209DEEEF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31457" r="-189" b="41179"/>
          <a:stretch/>
        </p:blipFill>
        <p:spPr>
          <a:xfrm>
            <a:off x="4914736" y="4135294"/>
            <a:ext cx="5041106" cy="8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8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219201"/>
            <a:ext cx="8305800" cy="4800599"/>
          </a:xfrm>
        </p:spPr>
        <p:txBody>
          <a:bodyPr/>
          <a:lstStyle/>
          <a:p>
            <a:r>
              <a:rPr lang="en-US" sz="1950" dirty="0"/>
              <a:t>The </a:t>
            </a:r>
            <a:r>
              <a:rPr lang="en-US" sz="1950" b="1" dirty="0"/>
              <a:t>median</a:t>
            </a:r>
            <a:r>
              <a:rPr lang="en-US" sz="1950" dirty="0"/>
              <a:t> of a set of n number of observations in a sample, ordered by value, of a variable is is defined by </a:t>
            </a:r>
          </a:p>
          <a:p>
            <a:endParaRPr lang="en-US" sz="1950" dirty="0"/>
          </a:p>
          <a:p>
            <a:endParaRPr lang="en-US" sz="1950" dirty="0"/>
          </a:p>
          <a:p>
            <a:endParaRPr lang="en-US" sz="1950" dirty="0"/>
          </a:p>
          <a:p>
            <a:r>
              <a:rPr lang="en-US" sz="1950" dirty="0"/>
              <a:t>Example (already in order):</a:t>
            </a:r>
            <a:br>
              <a:rPr lang="en-US" sz="1950" dirty="0"/>
            </a:br>
            <a:r>
              <a:rPr lang="en-US" sz="1950" dirty="0"/>
              <a:t>	Ages: 17, 19, 21, </a:t>
            </a:r>
            <a:r>
              <a:rPr lang="en-US" sz="1950" u="sng" dirty="0"/>
              <a:t>22, 23</a:t>
            </a:r>
            <a:r>
              <a:rPr lang="en-US" sz="1950" dirty="0"/>
              <a:t>, 23, 23, 38 </a:t>
            </a:r>
          </a:p>
          <a:p>
            <a:r>
              <a:rPr lang="en-US" sz="1950" dirty="0"/>
              <a:t>	Median = (22+23)/2 = 22.5 </a:t>
            </a:r>
          </a:p>
          <a:p>
            <a:r>
              <a:rPr lang="en-US" sz="1950" dirty="0"/>
              <a:t>The median also describes what a typical observation looks like, or where is the center of the distribution of the sample of observations.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72E3C-3605-6843-B326-A098DAD3F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81201"/>
            <a:ext cx="43700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5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vs. Median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9061" y="1740568"/>
            <a:ext cx="7745256" cy="3402932"/>
          </a:xfrm>
        </p:spPr>
        <p:txBody>
          <a:bodyPr/>
          <a:lstStyle/>
          <a:p>
            <a:r>
              <a:rPr lang="en-US" dirty="0"/>
              <a:t>The mean is sensitive to extreme values (</a:t>
            </a:r>
            <a:r>
              <a:rPr lang="en-US" b="1" dirty="0"/>
              <a:t>outliers</a:t>
            </a:r>
            <a:r>
              <a:rPr lang="en-US" dirty="0"/>
              <a:t>) </a:t>
            </a:r>
          </a:p>
          <a:p>
            <a:endParaRPr lang="en-US" sz="19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24</a:t>
            </a:fld>
            <a:endParaRPr lang="en-US"/>
          </a:p>
        </p:txBody>
      </p:sp>
      <p:pic>
        <p:nvPicPr>
          <p:cNvPr id="12289" name="Picture 1" descr="page27image1780096">
            <a:extLst>
              <a:ext uri="{FF2B5EF4-FFF2-40B4-BE49-F238E27FC236}">
                <a16:creationId xmlns:a16="http://schemas.microsoft.com/office/drawing/2014/main" id="{59F5E987-3F34-654C-8E25-76891A55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3393" y="3124201"/>
            <a:ext cx="5876592" cy="184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461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Mean, median, and skewness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1371600"/>
            <a:ext cx="7840283" cy="4953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mean is sensitive to outliers: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distribution is called </a:t>
            </a:r>
            <a:r>
              <a:rPr lang="en-US" b="1" dirty="0"/>
              <a:t>right-skewed</a:t>
            </a:r>
            <a:r>
              <a:rPr lang="en-US" dirty="0"/>
              <a:t> since the mean is greater than the median.  Note: </a:t>
            </a:r>
            <a:r>
              <a:rPr lang="en-US" b="1" dirty="0"/>
              <a:t>skewness </a:t>
            </a:r>
            <a:r>
              <a:rPr lang="en-US" dirty="0"/>
              <a:t>often “follows the longer tail”.</a:t>
            </a:r>
            <a:endParaRPr lang="en-US" sz="1800" dirty="0"/>
          </a:p>
        </p:txBody>
      </p:sp>
      <p:pic>
        <p:nvPicPr>
          <p:cNvPr id="13313" name="Picture 1" descr="page28image1800032">
            <a:extLst>
              <a:ext uri="{FF2B5EF4-FFF2-40B4-BE49-F238E27FC236}">
                <a16:creationId xmlns:a16="http://schemas.microsoft.com/office/drawing/2014/main" id="{2141302A-BF3C-AC46-A8E4-C5ACC13F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1981201"/>
            <a:ext cx="3581400" cy="280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65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5867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/>
              <a:t> </a:t>
            </a:r>
            <a:r>
              <a:rPr lang="en-US"/>
              <a:t>Symmetric vs. Skewed Data</a:t>
            </a:r>
            <a:endParaRPr lang="en-US" sz="320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1143000"/>
            <a:ext cx="4485968" cy="1631694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tx2"/>
                </a:solidFill>
              </a:rPr>
              <a:t>Median, mean and mode of symmetric, positively (right) and negatively (left) skewed data</a:t>
            </a:r>
          </a:p>
        </p:txBody>
      </p:sp>
      <p:pic>
        <p:nvPicPr>
          <p:cNvPr id="17415" name="Picture 6" descr="rightskewed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17" y="2971800"/>
            <a:ext cx="5181598" cy="3886200"/>
          </a:xfrm>
          <a:noFill/>
        </p:spPr>
      </p:pic>
      <p:pic>
        <p:nvPicPr>
          <p:cNvPr id="17416" name="Picture 8" descr="leftskewed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3086100"/>
            <a:ext cx="4876800" cy="3771900"/>
          </a:xfrm>
          <a:noFill/>
        </p:spPr>
      </p:pic>
      <p:pic>
        <p:nvPicPr>
          <p:cNvPr id="17417" name="Picture 10" descr="ha02skew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838200"/>
            <a:ext cx="3591232" cy="291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8" name="Rectangle 11"/>
          <p:cNvSpPr>
            <a:spLocks noChangeArrowheads="1"/>
          </p:cNvSpPr>
          <p:nvPr/>
        </p:nvSpPr>
        <p:spPr bwMode="auto">
          <a:xfrm>
            <a:off x="3886200" y="51816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1600" dirty="0">
                <a:solidFill>
                  <a:schemeClr val="tx2"/>
                </a:solidFill>
              </a:rPr>
              <a:t>positively skewed</a:t>
            </a:r>
          </a:p>
        </p:txBody>
      </p:sp>
      <p:sp>
        <p:nvSpPr>
          <p:cNvPr id="17419" name="Rectangle 12"/>
          <p:cNvSpPr>
            <a:spLocks noChangeArrowheads="1"/>
          </p:cNvSpPr>
          <p:nvPr/>
        </p:nvSpPr>
        <p:spPr bwMode="auto">
          <a:xfrm>
            <a:off x="6781800" y="51816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1600">
                <a:solidFill>
                  <a:schemeClr val="tx2"/>
                </a:solidFill>
              </a:rPr>
              <a:t>negatively skewed</a:t>
            </a:r>
          </a:p>
        </p:txBody>
      </p:sp>
      <p:sp>
        <p:nvSpPr>
          <p:cNvPr id="17420" name="Rectangle 13"/>
          <p:cNvSpPr>
            <a:spLocks noChangeArrowheads="1"/>
          </p:cNvSpPr>
          <p:nvPr/>
        </p:nvSpPr>
        <p:spPr bwMode="auto">
          <a:xfrm>
            <a:off x="7315200" y="1447800"/>
            <a:ext cx="1981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1600">
                <a:solidFill>
                  <a:schemeClr val="tx2"/>
                </a:solidFill>
              </a:rPr>
              <a:t>symmetric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6528816"/>
            <a:ext cx="457200" cy="3291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D10AE7B-519A-404B-8EE4-CD95DC755F15}" type="slidenum">
              <a:rPr lang="en-US" sz="1200"/>
              <a:pPr eaLnBrk="1" hangingPunct="1"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1239470"/>
      </p:ext>
    </p:extLst>
  </p:cSld>
  <p:clrMapOvr>
    <a:masterClrMapping/>
  </p:clrMapOvr>
  <p:transition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A55FA-BAC8-111A-3384-046616349B3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6AE732-1598-193B-B0E9-E6F0DFA8E27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212E9E-8604-1AFC-46EC-A381DD3DA6B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Is income Positively or Negatively Skewed?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54D826-6027-8074-6060-0A820D33CEF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63B0B-EAF9-E960-3AC8-B050278C55F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887B91-369D-0BDD-847C-CA00FA3322D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234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Regarding Categorical Variables...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143001"/>
            <a:ext cx="8229600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categorical variables, neither mean or median make sense. Why?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 might be a better way to find the most “representative” value. </a:t>
            </a:r>
          </a:p>
          <a:p>
            <a:pPr marL="342900" indent="-342900"/>
            <a:endParaRPr lang="en-US" dirty="0">
              <a:effectLst/>
            </a:endParaRPr>
          </a:p>
        </p:txBody>
      </p:sp>
      <p:pic>
        <p:nvPicPr>
          <p:cNvPr id="15361" name="Picture 1" descr="page31image3843648">
            <a:extLst>
              <a:ext uri="{FF2B5EF4-FFF2-40B4-BE49-F238E27FC236}">
                <a16:creationId xmlns:a16="http://schemas.microsoft.com/office/drawing/2014/main" id="{376F1AA3-7CCB-BE4D-89A4-657BEA03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2133600"/>
            <a:ext cx="3056334" cy="269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9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1204-B13A-D3F6-15DB-EF6594E4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Unimodal and Bimodal</a:t>
            </a:r>
          </a:p>
        </p:txBody>
      </p:sp>
      <p:pic>
        <p:nvPicPr>
          <p:cNvPr id="7" name="Content Placeholder 6" descr="A black line on a white background&#10;&#10;Description automatically generated">
            <a:extLst>
              <a:ext uri="{FF2B5EF4-FFF2-40B4-BE49-F238E27FC236}">
                <a16:creationId xmlns:a16="http://schemas.microsoft.com/office/drawing/2014/main" id="{A0CEA398-C56B-9918-6801-A7427631D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86" y="2207834"/>
            <a:ext cx="5102919" cy="31053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3AD6-5E37-3EC2-7F57-9325E5EE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A diagram of normal distribution&#10;&#10;Description automatically generated">
            <a:extLst>
              <a:ext uri="{FF2B5EF4-FFF2-40B4-BE49-F238E27FC236}">
                <a16:creationId xmlns:a16="http://schemas.microsoft.com/office/drawing/2014/main" id="{559F1DF0-E17B-BBFC-83D6-2DFC8DB93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3306"/>
            <a:ext cx="5317016" cy="35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6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EB8-A88E-4FA0-8762-1259F0B9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FE6E-8CFC-4349-8A98-53CF8282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Vector/Tabular Data</a:t>
            </a:r>
          </a:p>
          <a:p>
            <a:endParaRPr lang="en-US" dirty="0"/>
          </a:p>
          <a:p>
            <a:r>
              <a:rPr lang="en-US" dirty="0"/>
              <a:t>Data Exploration: Descriptive Statistics</a:t>
            </a:r>
          </a:p>
          <a:p>
            <a:endParaRPr lang="en-US" dirty="0"/>
          </a:p>
          <a:p>
            <a:r>
              <a:rPr lang="en-US" dirty="0"/>
              <a:t>Data Exploration: Data Visualization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F23FA-0479-44D1-A800-907D0960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FDD900F-8263-45F2-A88A-ECD913E8E8FF}"/>
              </a:ext>
            </a:extLst>
          </p:cNvPr>
          <p:cNvSpPr/>
          <p:nvPr/>
        </p:nvSpPr>
        <p:spPr>
          <a:xfrm rot="4176639">
            <a:off x="6361687" y="1103569"/>
            <a:ext cx="457200" cy="559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04551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75" y="231397"/>
            <a:ext cx="2743200" cy="3300984"/>
          </a:xfrm>
          <a:prstGeom prst="rect">
            <a:avLst/>
          </a:prstGeom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solidFill>
                  <a:srgbClr val="170981"/>
                </a:solidFill>
              </a:rPr>
              <a:t>Measuring the Dispersion of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436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828800" y="1295400"/>
                <a:ext cx="8610600" cy="5029200"/>
              </a:xfrm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buSzPct val="80000"/>
                </a:pPr>
                <a:r>
                  <a:rPr lang="en-US" sz="1800" dirty="0"/>
                  <a:t>Quartiles, outliers and boxplots</a:t>
                </a: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/>
                  <a:t>Quartiles</a:t>
                </a:r>
                <a:r>
                  <a:rPr lang="en-US" sz="1800" dirty="0"/>
                  <a:t>: Q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 (25</a:t>
                </a:r>
                <a:r>
                  <a:rPr lang="en-US" sz="1800" baseline="30000" dirty="0"/>
                  <a:t>th</a:t>
                </a:r>
                <a:r>
                  <a:rPr lang="en-US" sz="1800" dirty="0"/>
                  <a:t> percentile), Q</a:t>
                </a:r>
                <a:r>
                  <a:rPr lang="en-US" sz="1800" baseline="-25000" dirty="0"/>
                  <a:t>3</a:t>
                </a:r>
                <a:r>
                  <a:rPr lang="en-US" sz="1800" dirty="0"/>
                  <a:t> (75</a:t>
                </a:r>
                <a:r>
                  <a:rPr lang="en-US" sz="1800" baseline="30000" dirty="0"/>
                  <a:t>th</a:t>
                </a:r>
                <a:r>
                  <a:rPr lang="en-US" sz="1800" dirty="0"/>
                  <a:t> percentile)</a:t>
                </a: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/>
                  <a:t>Inter-quartile range</a:t>
                </a:r>
                <a:r>
                  <a:rPr lang="en-US" sz="1800" dirty="0"/>
                  <a:t>: IQR = Q</a:t>
                </a:r>
                <a:r>
                  <a:rPr lang="en-US" sz="1800" baseline="-25000" dirty="0"/>
                  <a:t>3 </a:t>
                </a:r>
                <a:r>
                  <a:rPr lang="en-US" sz="1800" dirty="0"/>
                  <a:t>–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Q</a:t>
                </a:r>
                <a:r>
                  <a:rPr lang="en-US" sz="1800" baseline="-25000" dirty="0"/>
                  <a:t>1 </a:t>
                </a:r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/>
                  <a:t>Five number summary</a:t>
                </a:r>
                <a:r>
                  <a:rPr lang="en-US" sz="1800" dirty="0"/>
                  <a:t>: min, Q</a:t>
                </a:r>
                <a:r>
                  <a:rPr lang="en-US" sz="1800" baseline="-25000" dirty="0"/>
                  <a:t>1</a:t>
                </a:r>
                <a:r>
                  <a:rPr lang="en-US" sz="1800" dirty="0"/>
                  <a:t>, median,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Q</a:t>
                </a:r>
                <a:r>
                  <a:rPr lang="en-US" sz="1800" baseline="-25000" dirty="0"/>
                  <a:t>3</a:t>
                </a:r>
                <a:r>
                  <a:rPr lang="en-US" sz="1800" dirty="0"/>
                  <a:t>, max</a:t>
                </a:r>
              </a:p>
              <a:p>
                <a:pPr lvl="1">
                  <a:lnSpc>
                    <a:spcPct val="130000"/>
                  </a:lnSpc>
                  <a:buSzPct val="80000"/>
                </a:pPr>
                <a:r>
                  <a:rPr lang="en-US" sz="1800" b="1" dirty="0">
                    <a:solidFill>
                      <a:srgbClr val="FF0000"/>
                    </a:solidFill>
                  </a:rPr>
                  <a:t>Outlier</a:t>
                </a:r>
                <a:r>
                  <a:rPr lang="en-US" sz="1800" dirty="0"/>
                  <a:t>: usually, a value higher/lower than 1.5 x IQR of Q</a:t>
                </a:r>
                <a:r>
                  <a:rPr lang="en-US" sz="1800" baseline="-25000" dirty="0"/>
                  <a:t>3 </a:t>
                </a:r>
                <a:r>
                  <a:rPr lang="en-US" sz="1800" dirty="0"/>
                  <a:t>or </a:t>
                </a:r>
                <a:r>
                  <a:rPr lang="en-US" sz="1800" baseline="-25000" dirty="0"/>
                  <a:t> </a:t>
                </a:r>
                <a:r>
                  <a:rPr lang="en-US" sz="1800" dirty="0"/>
                  <a:t>Q</a:t>
                </a:r>
                <a:r>
                  <a:rPr lang="en-US" sz="1800" baseline="-25000" dirty="0"/>
                  <a:t>1 </a:t>
                </a:r>
                <a:endParaRPr lang="en-US" sz="1800" dirty="0"/>
              </a:p>
              <a:p>
                <a:pPr marL="548640" lvl="2" indent="0">
                  <a:lnSpc>
                    <a:spcPct val="130000"/>
                  </a:lnSpc>
                  <a:buSzPct val="80000"/>
                  <a:buNone/>
                </a:pPr>
                <a:endParaRPr lang="en-US" sz="1000" dirty="0"/>
              </a:p>
              <a:p>
                <a:pPr eaLnBrk="1" hangingPunct="1">
                  <a:lnSpc>
                    <a:spcPct val="130000"/>
                  </a:lnSpc>
                  <a:buSzPct val="80000"/>
                </a:pPr>
                <a:r>
                  <a:rPr lang="en-US" sz="1800" dirty="0"/>
                  <a:t>Variance and standard deviation (</a:t>
                </a:r>
                <a:r>
                  <a:rPr lang="en-US" sz="1800" i="1" dirty="0"/>
                  <a:t>sample:</a:t>
                </a:r>
                <a:r>
                  <a:rPr lang="en-US" sz="1800" dirty="0"/>
                  <a:t> </a:t>
                </a:r>
                <a:r>
                  <a:rPr lang="en-US" sz="1800" i="1" dirty="0"/>
                  <a:t>s, population: </a:t>
                </a:r>
                <a:r>
                  <a:rPr lang="el-GR" sz="1800" i="1" dirty="0"/>
                  <a:t>σ</a:t>
                </a:r>
                <a:r>
                  <a:rPr lang="en-US" sz="1800" i="1" dirty="0"/>
                  <a:t>)</a:t>
                </a:r>
                <a:endParaRPr lang="en-US" sz="1800" dirty="0"/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/>
                  <a:t>(sample) Variance</a:t>
                </a:r>
                <a:r>
                  <a:rPr lang="en-US" sz="1800" dirty="0"/>
                  <a:t>: (algebraic, scalable computation)</a:t>
                </a:r>
              </a:p>
              <a:p>
                <a:pPr lvl="2">
                  <a:lnSpc>
                    <a:spcPct val="130000"/>
                  </a:lnSpc>
                  <a:buSzPct val="80000"/>
                </a:pPr>
                <a:r>
                  <a:rPr lang="en-US" sz="1400" dirty="0"/>
                  <a:t> </a:t>
                </a:r>
              </a:p>
              <a:p>
                <a:pPr lvl="2">
                  <a:lnSpc>
                    <a:spcPct val="130000"/>
                  </a:lnSpc>
                  <a:buSzPct val="80000"/>
                </a:pPr>
                <a:endParaRPr lang="en-US" sz="1400" b="1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30000"/>
                  </a:lnSpc>
                  <a:buSzPct val="80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 eaLnBrk="1" hangingPunct="1">
                  <a:lnSpc>
                    <a:spcPct val="130000"/>
                  </a:lnSpc>
                  <a:buSzPct val="80000"/>
                </a:pPr>
                <a:r>
                  <a:rPr lang="en-US" sz="1800" b="1" dirty="0"/>
                  <a:t>Standard deviation</a:t>
                </a:r>
                <a:r>
                  <a:rPr lang="en-US" sz="1800" i="1" dirty="0"/>
                  <a:t> s (or </a:t>
                </a:r>
                <a:r>
                  <a:rPr lang="el-GR" sz="1800" i="1" dirty="0"/>
                  <a:t>σ</a:t>
                </a:r>
                <a:r>
                  <a:rPr lang="en-US" sz="1800" i="1" dirty="0"/>
                  <a:t>) </a:t>
                </a:r>
                <a:r>
                  <a:rPr lang="en-US" sz="1800" dirty="0"/>
                  <a:t>is the square root of variance </a:t>
                </a:r>
                <a:r>
                  <a:rPr lang="en-US" sz="1800" i="1" dirty="0"/>
                  <a:t>s</a:t>
                </a:r>
                <a:r>
                  <a:rPr lang="en-US" sz="1800" i="1" baseline="30000" dirty="0"/>
                  <a:t>2 </a:t>
                </a:r>
                <a:r>
                  <a:rPr lang="en-US" sz="1800" i="1" dirty="0"/>
                  <a:t>(or</a:t>
                </a:r>
                <a:r>
                  <a:rPr lang="en-US" sz="1800" i="1" baseline="30000" dirty="0"/>
                  <a:t> </a:t>
                </a:r>
                <a:r>
                  <a:rPr lang="el-GR" sz="1800" i="1" dirty="0"/>
                  <a:t>σ</a:t>
                </a:r>
                <a:r>
                  <a:rPr lang="en-US" sz="1800" i="1" baseline="30000" dirty="0"/>
                  <a:t>2</a:t>
                </a:r>
                <a:r>
                  <a:rPr lang="en-US" sz="1800" i="1" dirty="0"/>
                  <a:t>)</a:t>
                </a:r>
                <a:endParaRPr lang="en-US" sz="1800" i="1" baseline="30000" dirty="0"/>
              </a:p>
            </p:txBody>
          </p:sp>
        </mc:Choice>
        <mc:Fallback>
          <p:sp>
            <p:nvSpPr>
              <p:cNvPr id="184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828800" y="1295400"/>
                <a:ext cx="8610600" cy="5029200"/>
              </a:xfrm>
              <a:blipFill>
                <a:blip r:embed="rId4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43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37025"/>
              </p:ext>
            </p:extLst>
          </p:nvPr>
        </p:nvGraphicFramePr>
        <p:xfrm>
          <a:off x="2590800" y="4343400"/>
          <a:ext cx="4560498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59100" imgH="431800" progId="Equation.3">
                  <p:embed/>
                </p:oleObj>
              </mc:Choice>
              <mc:Fallback>
                <p:oleObj name="Equation" r:id="rId5" imgW="2959100" imgH="431800" progId="Equation.3">
                  <p:embed/>
                  <p:pic>
                    <p:nvPicPr>
                      <p:cNvPr id="18437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343400"/>
                        <a:ext cx="4560498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6528816"/>
            <a:ext cx="457200" cy="3291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D10AE7B-519A-404B-8EE4-CD95DC755F15}" type="slidenum">
              <a:rPr lang="en-US" sz="1200"/>
              <a:pPr eaLnBrk="1" hangingPunct="1"/>
              <a:t>30</a:t>
            </a:fld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9169771" y="344982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3428963516"/>
      </p:ext>
    </p:extLst>
  </p:cSld>
  <p:clrMapOvr>
    <a:masterClrMapping/>
  </p:clrMapOvr>
  <p:transition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1778508"/>
            <a:ext cx="2743200" cy="3300984"/>
          </a:xfrm>
          <a:prstGeom prst="rect">
            <a:avLst/>
          </a:prstGeom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solidFill>
                  <a:srgbClr val="170981"/>
                </a:solidFill>
              </a:rPr>
              <a:t>Measuring the Dispersion of Data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499616"/>
            <a:ext cx="8610600" cy="5029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30000"/>
              </a:lnSpc>
              <a:buSzPct val="80000"/>
            </a:pPr>
            <a:r>
              <a:rPr lang="en-US" sz="2400" dirty="0"/>
              <a:t>Quartiles, outliers and boxplots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b="1" dirty="0"/>
              <a:t>Quartiles</a:t>
            </a:r>
            <a:r>
              <a:rPr lang="en-US" dirty="0"/>
              <a:t>: Q</a:t>
            </a:r>
            <a:r>
              <a:rPr lang="en-US" baseline="-25000" dirty="0"/>
              <a:t>1</a:t>
            </a:r>
            <a:r>
              <a:rPr lang="en-US" dirty="0"/>
              <a:t> (25</a:t>
            </a:r>
            <a:r>
              <a:rPr lang="en-US" baseline="30000" dirty="0"/>
              <a:t>th</a:t>
            </a:r>
            <a:r>
              <a:rPr lang="en-US" dirty="0"/>
              <a:t> percentile), Q</a:t>
            </a:r>
            <a:r>
              <a:rPr lang="en-US" baseline="-25000" dirty="0"/>
              <a:t>3</a:t>
            </a:r>
            <a:r>
              <a:rPr lang="en-US" dirty="0"/>
              <a:t> (75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b="1" dirty="0"/>
              <a:t>Inter-quartile range</a:t>
            </a:r>
            <a:r>
              <a:rPr lang="en-US" dirty="0"/>
              <a:t>: IQR = Q</a:t>
            </a:r>
            <a:r>
              <a:rPr lang="en-US" baseline="-25000" dirty="0"/>
              <a:t>3 </a:t>
            </a:r>
            <a:r>
              <a:rPr lang="en-US" dirty="0"/>
              <a:t>–</a:t>
            </a:r>
            <a:r>
              <a:rPr lang="en-US" baseline="-25000" dirty="0"/>
              <a:t> </a:t>
            </a:r>
            <a:r>
              <a:rPr lang="en-US" dirty="0"/>
              <a:t>Q</a:t>
            </a:r>
            <a:r>
              <a:rPr lang="en-US" baseline="-25000" dirty="0"/>
              <a:t>1 </a:t>
            </a:r>
          </a:p>
          <a:p>
            <a:pPr lvl="1" eaLnBrk="1" hangingPunct="1">
              <a:lnSpc>
                <a:spcPct val="130000"/>
              </a:lnSpc>
              <a:buSzPct val="80000"/>
            </a:pPr>
            <a:r>
              <a:rPr lang="en-US" b="1" dirty="0"/>
              <a:t>Five number summary</a:t>
            </a:r>
            <a:r>
              <a:rPr lang="en-US" dirty="0"/>
              <a:t>: min, Q</a:t>
            </a:r>
            <a:r>
              <a:rPr lang="en-US" baseline="-25000" dirty="0"/>
              <a:t>1</a:t>
            </a:r>
            <a:r>
              <a:rPr lang="en-US" dirty="0"/>
              <a:t>, median,</a:t>
            </a:r>
            <a:r>
              <a:rPr lang="en-US" baseline="-25000" dirty="0"/>
              <a:t> </a:t>
            </a:r>
            <a:r>
              <a:rPr lang="en-US" dirty="0"/>
              <a:t>Q</a:t>
            </a:r>
            <a:r>
              <a:rPr lang="en-US" baseline="-25000" dirty="0"/>
              <a:t>3</a:t>
            </a:r>
            <a:r>
              <a:rPr lang="en-US" dirty="0"/>
              <a:t>, max</a:t>
            </a:r>
          </a:p>
          <a:p>
            <a:pPr lvl="1">
              <a:lnSpc>
                <a:spcPct val="130000"/>
              </a:lnSpc>
              <a:buSzPct val="80000"/>
            </a:pPr>
            <a:r>
              <a:rPr lang="en-US" b="1" dirty="0">
                <a:solidFill>
                  <a:srgbClr val="FF0000"/>
                </a:solidFill>
              </a:rPr>
              <a:t>Outlier</a:t>
            </a:r>
            <a:r>
              <a:rPr lang="en-US" dirty="0"/>
              <a:t>: usually, a value higher/lower than 1.5 x IQR of Q</a:t>
            </a:r>
            <a:r>
              <a:rPr lang="en-US" baseline="-25000" dirty="0"/>
              <a:t>3 </a:t>
            </a:r>
            <a:r>
              <a:rPr lang="en-US" dirty="0"/>
              <a:t>or </a:t>
            </a:r>
            <a:r>
              <a:rPr lang="en-US" baseline="-25000" dirty="0"/>
              <a:t> </a:t>
            </a:r>
            <a:r>
              <a:rPr lang="en-US" dirty="0"/>
              <a:t>Q</a:t>
            </a:r>
            <a:r>
              <a:rPr lang="en-US" baseline="-25000" dirty="0"/>
              <a:t>1 </a:t>
            </a:r>
            <a:endParaRPr lang="en-US" dirty="0"/>
          </a:p>
          <a:p>
            <a:pPr marL="548640" lvl="2" indent="0">
              <a:lnSpc>
                <a:spcPct val="130000"/>
              </a:lnSpc>
              <a:buSzPct val="80000"/>
              <a:buNone/>
            </a:pPr>
            <a:endParaRPr lang="en-US" sz="110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10800" y="6528816"/>
            <a:ext cx="457200" cy="3291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4D10AE7B-519A-404B-8EE4-CD95DC755F15}" type="slidenum">
              <a:rPr lang="en-US" sz="1200"/>
              <a:pPr eaLnBrk="1" hangingPunct="1"/>
              <a:t>31</a:t>
            </a:fld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9777996" y="49969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1407748922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Range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295401"/>
            <a:ext cx="8534400" cy="4051698"/>
          </a:xfrm>
        </p:spPr>
        <p:txBody>
          <a:bodyPr>
            <a:normAutofit/>
          </a:bodyPr>
          <a:lstStyle/>
          <a:p>
            <a:r>
              <a:rPr lang="en-US" dirty="0"/>
              <a:t>The spread of a sample of observations measures how well the mean or median describes the sample. </a:t>
            </a:r>
          </a:p>
          <a:p>
            <a:r>
              <a:rPr lang="en-US" dirty="0"/>
              <a:t>One way to measure spread of a sample of observations is via the </a:t>
            </a:r>
            <a:r>
              <a:rPr lang="en-US" b="1" dirty="0"/>
              <a:t>range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Range = Maximum Value - Minimum Value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606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Spread: Variance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79BB0E7-8597-0C48-B722-DB7D76005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28800" y="1219201"/>
                <a:ext cx="8382000" cy="518159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(sample) </a:t>
                </a:r>
                <a:r>
                  <a:rPr lang="en-US" b="1" dirty="0"/>
                  <a:t>variance</a:t>
                </a:r>
                <a:r>
                  <a:rPr lang="en-US" dirty="0"/>
                  <a:t>, denoted </a:t>
                </a:r>
                <a:r>
                  <a:rPr lang="en-US" i="1" dirty="0"/>
                  <a:t>s</a:t>
                </a:r>
                <a:r>
                  <a:rPr lang="en-US" baseline="30000" dirty="0"/>
                  <a:t>2</a:t>
                </a:r>
                <a:r>
                  <a:rPr lang="en-US" dirty="0"/>
                  <a:t>, measures how much on average the sample values deviate from the mean: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Note: 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dirty="0"/>
                  <a:t>measures the amount by which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deviates from the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 Squaring these deviations means that </a:t>
                </a:r>
                <a:r>
                  <a:rPr lang="en-US" i="1" dirty="0"/>
                  <a:t>s</a:t>
                </a:r>
                <a:r>
                  <a:rPr lang="en-US" baseline="30000" dirty="0"/>
                  <a:t>2</a:t>
                </a:r>
                <a:r>
                  <a:rPr lang="en-US" dirty="0"/>
                  <a:t> is sensitive to extreme values (outliers). </a:t>
                </a:r>
              </a:p>
              <a:p>
                <a:r>
                  <a:rPr lang="en-US" dirty="0"/>
                  <a:t>Note: </a:t>
                </a:r>
                <a:r>
                  <a:rPr lang="en-US" i="1" dirty="0"/>
                  <a:t>s</a:t>
                </a:r>
                <a:r>
                  <a:rPr lang="en-US" baseline="30000" dirty="0"/>
                  <a:t>2</a:t>
                </a:r>
                <a:r>
                  <a:rPr lang="en-US" dirty="0"/>
                  <a:t> doesn’t have the same units as the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:( </a:t>
                </a:r>
              </a:p>
              <a:p>
                <a:r>
                  <a:rPr lang="en-US" dirty="0"/>
                  <a:t>What does a variance of 1,008 mean? Or 0.0001? 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79BB0E7-8597-0C48-B722-DB7D76005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219201"/>
                <a:ext cx="8382000" cy="5181599"/>
              </a:xfrm>
              <a:blipFill>
                <a:blip r:embed="rId3"/>
                <a:stretch>
                  <a:fillRect l="-1210" t="-2934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46235D-FD62-FB4C-98C8-037934CC564A}"/>
                  </a:ext>
                </a:extLst>
              </p:cNvPr>
              <p:cNvSpPr/>
              <p:nvPr/>
            </p:nvSpPr>
            <p:spPr>
              <a:xfrm>
                <a:off x="4267201" y="2362200"/>
                <a:ext cx="3108095" cy="974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46235D-FD62-FB4C-98C8-037934CC5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2362200"/>
                <a:ext cx="3108095" cy="9745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78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Measures of Spread: Standard Deviation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79BB0E7-8597-0C48-B722-DB7D76005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9061" y="1740570"/>
                <a:ext cx="7745256" cy="44790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(sample) </a:t>
                </a:r>
                <a:r>
                  <a:rPr lang="en-US" b="1" dirty="0"/>
                  <a:t>standard deviation</a:t>
                </a:r>
                <a:r>
                  <a:rPr lang="en-US" dirty="0"/>
                  <a:t>, denoted </a:t>
                </a:r>
                <a:r>
                  <a:rPr lang="en-US" i="1" dirty="0"/>
                  <a:t>s</a:t>
                </a:r>
                <a:r>
                  <a:rPr lang="en-US" dirty="0"/>
                  <a:t>, is the square root of </a:t>
                </a:r>
              </a:p>
              <a:p>
                <a:r>
                  <a:rPr lang="en-US" dirty="0"/>
                  <a:t>the variance </a:t>
                </a:r>
              </a:p>
              <a:p>
                <a:endParaRPr lang="en-US" dirty="0">
                  <a:effectLst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effectLst/>
                </a:endParaRPr>
              </a:p>
              <a:p>
                <a:r>
                  <a:rPr lang="en-US" dirty="0"/>
                  <a:t>Note: </a:t>
                </a:r>
                <a:r>
                  <a:rPr lang="en-US" i="1" dirty="0"/>
                  <a:t>s</a:t>
                </a:r>
                <a:r>
                  <a:rPr lang="en-US" dirty="0"/>
                  <a:t> does have the same units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Phew!</a:t>
                </a:r>
              </a:p>
              <a:p>
                <a:r>
                  <a:rPr lang="en-US" dirty="0"/>
                  <a:t>Another common notation: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/>
                    </m:sSup>
                  </m:oMath>
                </a14:m>
                <a:endParaRPr lang="en-US" dirty="0"/>
              </a:p>
              <a:p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79BB0E7-8597-0C48-B722-DB7D76005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9061" y="1740570"/>
                <a:ext cx="7745256" cy="4479075"/>
              </a:xfrm>
              <a:blipFill>
                <a:blip r:embed="rId3"/>
                <a:stretch>
                  <a:fillRect l="-1146" t="-3399" r="-491" b="-3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46235D-FD62-FB4C-98C8-037934CC564A}"/>
                  </a:ext>
                </a:extLst>
              </p:cNvPr>
              <p:cNvSpPr/>
              <p:nvPr/>
            </p:nvSpPr>
            <p:spPr>
              <a:xfrm>
                <a:off x="4087243" y="2592419"/>
                <a:ext cx="4056303" cy="1349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1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1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C46235D-FD62-FB4C-98C8-037934CC5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243" y="2592419"/>
                <a:ext cx="4056303" cy="1349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90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880E-151F-468A-A308-C330C9EC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A9EB9-45B6-4C22-BBE9-49195DC649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1, 2, 4, 6, 3</a:t>
                </a:r>
              </a:p>
              <a:p>
                <a:endParaRPr lang="en-US" dirty="0"/>
              </a:p>
              <a:p>
                <a:r>
                  <a:rPr lang="en-US" dirty="0"/>
                  <a:t>Mean = (1+2+4+6+3)/5 = 16/5 = 3.2</a:t>
                </a:r>
              </a:p>
              <a:p>
                <a:r>
                  <a:rPr lang="en-US" dirty="0"/>
                  <a:t>Variance =[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1−3.2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2−3.2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3−3.2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/(5−1)</m:t>
                    </m:r>
                  </m:oMath>
                </a14:m>
                <a:r>
                  <a:rPr lang="en-US" dirty="0"/>
                  <a:t> = 2.96</a:t>
                </a:r>
              </a:p>
              <a:p>
                <a:r>
                  <a:rPr lang="en-US" dirty="0"/>
                  <a:t>Standard deviation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e>
                    </m:ra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1.72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A9EB9-45B6-4C22-BBE9-49195DC649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0" t="-1425"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DCC88-7EDD-4C5B-9910-7730BF3DA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F9913601-2E22-4589-A394-4D3650FFD697}" type="slidenum">
              <a:rPr lang="en-US" smtClean="0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35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9426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CB969-E3C8-FC2B-82A4-D104341A769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EE0A4-584E-C0E8-ACEC-04A2A1A759B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9EF763-E3C4-DAFC-2F25-D1FA965A695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B92383-C9F6-215A-8848-52E789E4B5A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8595F2-926C-076F-BB50-B279E18C7D75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56D975-6544-118B-32E6-E77D826B63A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623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EB8-A88E-4FA0-8762-1259F0B9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FE6E-8CFC-4349-8A98-53CF8282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Vector/Tabular Data</a:t>
            </a:r>
          </a:p>
          <a:p>
            <a:endParaRPr lang="en-US" dirty="0"/>
          </a:p>
          <a:p>
            <a:r>
              <a:rPr lang="en-US" dirty="0"/>
              <a:t>Data Exploration: Descriptive Statistics</a:t>
            </a:r>
          </a:p>
          <a:p>
            <a:endParaRPr lang="en-US" dirty="0"/>
          </a:p>
          <a:p>
            <a:r>
              <a:rPr lang="en-US" dirty="0"/>
              <a:t>Data Exploration: Data Visualization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F23FA-0479-44D1-A800-907D0960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FDD900F-8263-45F2-A88A-ECD913E8E8FF}"/>
              </a:ext>
            </a:extLst>
          </p:cNvPr>
          <p:cNvSpPr/>
          <p:nvPr/>
        </p:nvSpPr>
        <p:spPr>
          <a:xfrm rot="4176639">
            <a:off x="7208514" y="3334459"/>
            <a:ext cx="457200" cy="559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489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454" y="1143001"/>
            <a:ext cx="8057946" cy="152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following four data sets comprise the Anscombe’s Quartet; all four sets of data have identical simple summary statistics. </a:t>
            </a:r>
            <a:endParaRPr lang="en-US" dirty="0">
              <a:effectLst/>
            </a:endParaRPr>
          </a:p>
        </p:txBody>
      </p:sp>
      <p:pic>
        <p:nvPicPr>
          <p:cNvPr id="19457" name="Picture 1" descr="page35image1788608">
            <a:extLst>
              <a:ext uri="{FF2B5EF4-FFF2-40B4-BE49-F238E27FC236}">
                <a16:creationId xmlns:a16="http://schemas.microsoft.com/office/drawing/2014/main" id="{530D8BB6-A420-CC49-9F0D-A6A295967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893" y="2989054"/>
            <a:ext cx="5571068" cy="30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929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Anscombe’s Data (cont.)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4165" y="1143001"/>
            <a:ext cx="7745256" cy="3606529"/>
          </a:xfrm>
        </p:spPr>
        <p:txBody>
          <a:bodyPr/>
          <a:lstStyle/>
          <a:p>
            <a:r>
              <a:rPr lang="en-US" dirty="0"/>
              <a:t>Summary statistics clearly don’t tell the story of how they differ. But a picture can be worth a thousand words: </a:t>
            </a:r>
            <a:endParaRPr lang="en-US" dirty="0">
              <a:effectLst/>
            </a:endParaRPr>
          </a:p>
        </p:txBody>
      </p:sp>
      <p:pic>
        <p:nvPicPr>
          <p:cNvPr id="20481" name="Picture 1" descr="page36image1801600">
            <a:extLst>
              <a:ext uri="{FF2B5EF4-FFF2-40B4-BE49-F238E27FC236}">
                <a16:creationId xmlns:a16="http://schemas.microsoft.com/office/drawing/2014/main" id="{BF0126FC-B6F9-3141-831D-92C36BD7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1" y="3174820"/>
            <a:ext cx="4859633" cy="34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705601" y="4106349"/>
          <a:ext cx="2944813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76160" imgH="1295280" progId="Equation.3">
                  <p:embed/>
                </p:oleObj>
              </mc:Choice>
              <mc:Fallback>
                <p:oleObj name="Equation" r:id="rId2" imgW="1676160" imgH="12952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4106349"/>
                        <a:ext cx="2944813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01" y="4106348"/>
                <a:ext cx="446809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 matrix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latin typeface="Cambria Math"/>
                      </a:rPr>
                      <m:t>n</m:t>
                    </m:r>
                    <m:r>
                      <a:rPr lang="en-US" sz="2800" b="0" i="1" smtClean="0">
                        <a:latin typeface="Cambria Math"/>
                      </a:rPr>
                      <m:t>×</m:t>
                    </m:r>
                    <m:r>
                      <a:rPr lang="en-US" sz="2800" b="0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n-US" sz="2800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Rows: n data points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Columns: p features / attributes / dimensions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106348"/>
                <a:ext cx="4468091" cy="1815882"/>
              </a:xfrm>
              <a:prstGeom prst="rect">
                <a:avLst/>
              </a:prstGeom>
              <a:blipFill>
                <a:blip r:embed="rId4"/>
                <a:stretch>
                  <a:fillRect l="-2869" t="-336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6FC57A1-B792-4261-826C-7650E416DFF3}"/>
              </a:ext>
            </a:extLst>
          </p:cNvPr>
          <p:cNvGraphicFramePr>
            <a:graphicFrameLocks/>
          </p:cNvGraphicFramePr>
          <p:nvPr/>
        </p:nvGraphicFramePr>
        <p:xfrm>
          <a:off x="1981200" y="11430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5323704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Area (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r>
                        <a:rPr lang="en-US" baseline="0" dirty="0"/>
                        <a:t> (1000$)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633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6C6E7-7D0B-58CD-83C5-DBA82499C28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8F38E-69C8-187C-861F-0A9FF841674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3B0144-A744-0ED5-7461-09557BAEC07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Why do summary statistics not always work?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74251E-1545-D143-C883-9FA783DC6DF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CD6FB8-DCCA-57E3-36BB-87A1F19FB6B3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940770-EEB1-98F2-0CA8-E5DFAB0DDB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804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Visualization Motivation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923" y="1371600"/>
            <a:ext cx="7958155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I tell you that the average score for a Homework is: 7.64/15 = </a:t>
            </a:r>
            <a:r>
              <a:rPr lang="en-US" u="sng" dirty="0"/>
              <a:t>50.9%</a:t>
            </a:r>
            <a:r>
              <a:rPr lang="en-US" dirty="0"/>
              <a:t>, what does that suggest? 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And what does the graph suggest? </a:t>
            </a:r>
          </a:p>
          <a:p>
            <a:endParaRPr lang="en-US" dirty="0">
              <a:effectLst/>
            </a:endParaRPr>
          </a:p>
        </p:txBody>
      </p:sp>
      <p:pic>
        <p:nvPicPr>
          <p:cNvPr id="21505" name="Picture 1" descr="page38image1790176">
            <a:extLst>
              <a:ext uri="{FF2B5EF4-FFF2-40B4-BE49-F238E27FC236}">
                <a16:creationId xmlns:a16="http://schemas.microsoft.com/office/drawing/2014/main" id="{618C1675-7E00-964B-B3F9-3FCEB752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1" y="2486558"/>
            <a:ext cx="3974023" cy="288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20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295400"/>
            <a:ext cx="8305799" cy="4648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do you want your visualization to show about your data? </a:t>
            </a:r>
          </a:p>
          <a:p>
            <a:endParaRPr lang="en-US" dirty="0"/>
          </a:p>
          <a:p>
            <a:pPr marL="342900" indent="-342900"/>
            <a:r>
              <a:rPr lang="en-US" b="1" dirty="0"/>
              <a:t>Distribution: </a:t>
            </a:r>
            <a:r>
              <a:rPr lang="en-US" dirty="0"/>
              <a:t>how a variable or variables in the dataset distribute over a range of possible values. </a:t>
            </a:r>
          </a:p>
          <a:p>
            <a:pPr marL="342900" indent="-342900"/>
            <a:r>
              <a:rPr lang="en-US" b="1" dirty="0"/>
              <a:t>Relationship: </a:t>
            </a:r>
            <a:r>
              <a:rPr lang="en-US" dirty="0"/>
              <a:t>how the values of multiple variables in the dataset relate </a:t>
            </a:r>
          </a:p>
          <a:p>
            <a:pPr marL="342900" indent="-342900"/>
            <a:r>
              <a:rPr lang="en-US" b="1" dirty="0"/>
              <a:t>Composition: </a:t>
            </a:r>
            <a:r>
              <a:rPr lang="en-US" dirty="0"/>
              <a:t>how the dataset breaks down into subgroups </a:t>
            </a:r>
          </a:p>
          <a:p>
            <a:pPr marL="342900" indent="-342900"/>
            <a:r>
              <a:rPr lang="en-US" b="1" dirty="0"/>
              <a:t>Comparison: </a:t>
            </a:r>
            <a:r>
              <a:rPr lang="en-US" dirty="0"/>
              <a:t>how trends in multiple variable or datasets compare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31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 to visualize distribution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1" y="1295400"/>
            <a:ext cx="8229599" cy="4267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</a:t>
            </a:r>
            <a:r>
              <a:rPr lang="en-US" b="1" dirty="0"/>
              <a:t> histogram </a:t>
            </a:r>
            <a:r>
              <a:rPr lang="en-US" dirty="0"/>
              <a:t>is a way to visualize how 1-dimensional data is distributed across certain values. </a:t>
            </a:r>
          </a:p>
          <a:p>
            <a:endParaRPr lang="en-US" dirty="0">
              <a:effectLst/>
            </a:endParaRPr>
          </a:p>
          <a:p>
            <a:endParaRPr lang="en-US" dirty="0"/>
          </a:p>
          <a:p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Note: Trends in histograms are sensitive to number of bins. </a:t>
            </a:r>
          </a:p>
          <a:p>
            <a:endParaRPr lang="en-US" dirty="0">
              <a:effectLst/>
            </a:endParaRPr>
          </a:p>
        </p:txBody>
      </p:sp>
      <p:pic>
        <p:nvPicPr>
          <p:cNvPr id="28673" name="Picture 1" descr="page45image1785024">
            <a:extLst>
              <a:ext uri="{FF2B5EF4-FFF2-40B4-BE49-F238E27FC236}">
                <a16:creationId xmlns:a16="http://schemas.microsoft.com/office/drawing/2014/main" id="{EFA9327D-400F-BB44-ADA2-D620EF630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7692" y="2689622"/>
            <a:ext cx="7165181" cy="1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55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 for a categorical variable?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617" y="1295401"/>
            <a:ext cx="8229600" cy="4180285"/>
          </a:xfrm>
        </p:spPr>
        <p:txBody>
          <a:bodyPr>
            <a:no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pie chart </a:t>
            </a:r>
            <a:r>
              <a:rPr lang="en-US" sz="2400" dirty="0"/>
              <a:t>is a way to visualize the static composition (aka, distribution) of a variable (or single group).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Pie charts are often frowned upon (and bar charts are used instead). Why? </a:t>
            </a:r>
          </a:p>
        </p:txBody>
      </p:sp>
      <p:pic>
        <p:nvPicPr>
          <p:cNvPr id="30721" name="Picture 1" descr="page47image1789280">
            <a:extLst>
              <a:ext uri="{FF2B5EF4-FFF2-40B4-BE49-F238E27FC236}">
                <a16:creationId xmlns:a16="http://schemas.microsoft.com/office/drawing/2014/main" id="{136F29D7-E11E-DC4B-8406-A9E741C14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2082594"/>
            <a:ext cx="5105400" cy="348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31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Scatter plots to visualize relationships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923" y="1369320"/>
            <a:ext cx="7958155" cy="375199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scatter plot </a:t>
            </a:r>
            <a:r>
              <a:rPr lang="en-US" dirty="0"/>
              <a:t>is a way to visualize the relationship between two different attributes of multi-dimensional data.</a:t>
            </a:r>
            <a:endParaRPr lang="en-US" dirty="0">
              <a:effectLst/>
            </a:endParaRPr>
          </a:p>
        </p:txBody>
      </p:sp>
      <p:pic>
        <p:nvPicPr>
          <p:cNvPr id="29697" name="Picture 1" descr="page46image1789056">
            <a:extLst>
              <a:ext uri="{FF2B5EF4-FFF2-40B4-BE49-F238E27FC236}">
                <a16:creationId xmlns:a16="http://schemas.microsoft.com/office/drawing/2014/main" id="{1B6E2300-7989-EB40-AC2F-3BF06341B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505200"/>
            <a:ext cx="3598674" cy="27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157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Scatter plot</a:t>
            </a:r>
          </a:p>
        </p:txBody>
      </p:sp>
      <p:sp>
        <p:nvSpPr>
          <p:cNvPr id="27652" name="Rectangle 1027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8382000" cy="1779588"/>
          </a:xfrm>
        </p:spPr>
        <p:txBody>
          <a:bodyPr/>
          <a:lstStyle/>
          <a:p>
            <a:pPr eaLnBrk="1" hangingPunct="1"/>
            <a:r>
              <a:rPr lang="en-US" sz="2400"/>
              <a:t>Provides a first look at bivariate data to see clusters of points, outliers, etc</a:t>
            </a:r>
          </a:p>
          <a:p>
            <a:pPr eaLnBrk="1" hangingPunct="1"/>
            <a:r>
              <a:rPr lang="en-US" sz="2400"/>
              <a:t>Each pair of values is treated as a pair of coordinates and plotted as points in the plane</a:t>
            </a:r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A2118777-B83B-4FA6-82D5-34DECC5ADB65}" type="slidenum">
              <a:rPr lang="en-US" sz="1200"/>
              <a:pPr eaLnBrk="1" hangingPunct="1"/>
              <a:t>46</a:t>
            </a:fld>
            <a:endParaRPr lang="en-US" sz="1200"/>
          </a:p>
        </p:txBody>
      </p:sp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71801"/>
            <a:ext cx="7391400" cy="354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744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9144000" cy="9144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sz="3200"/>
              <a:t>Positively and Negatively Correlated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943600" y="4953001"/>
            <a:ext cx="4267200" cy="1412875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140000"/>
              </a:lnSpc>
            </a:pPr>
            <a:r>
              <a:rPr lang="en-US" sz="1800" dirty="0"/>
              <a:t>The left half fragment is positively correlated</a:t>
            </a:r>
          </a:p>
          <a:p>
            <a:pPr eaLnBrk="1" hangingPunct="1">
              <a:lnSpc>
                <a:spcPct val="140000"/>
              </a:lnSpc>
            </a:pPr>
            <a:r>
              <a:rPr lang="en-US" sz="1800" dirty="0"/>
              <a:t>The right half is negative correlated</a:t>
            </a:r>
            <a:endParaRPr lang="en-US" sz="1800" dirty="0">
              <a:solidFill>
                <a:schemeClr val="hlink"/>
              </a:solidFill>
            </a:endParaRPr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FD9D8DF-3437-4076-A1DD-B94105201AE1}" type="slidenum">
              <a:rPr lang="en-US" sz="1200"/>
              <a:pPr eaLnBrk="1" hangingPunct="1"/>
              <a:t>47</a:t>
            </a:fld>
            <a:endParaRPr lang="en-US" sz="1200"/>
          </a:p>
        </p:txBody>
      </p:sp>
      <p:pic>
        <p:nvPicPr>
          <p:cNvPr id="28677" name="Picture 4" descr="ha02corr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219201"/>
            <a:ext cx="3352800" cy="275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5" descr="ha02correl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19201"/>
            <a:ext cx="3615028" cy="274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6" descr="fig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Rectangle 7"/>
          <p:cNvSpPr>
            <a:spLocks noChangeArrowheads="1"/>
          </p:cNvSpPr>
          <p:nvPr/>
        </p:nvSpPr>
        <p:spPr bwMode="auto">
          <a:xfrm>
            <a:off x="5715000" y="4953000"/>
            <a:ext cx="4267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38173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/>
              <a:t> Uncorrelated Data</a:t>
            </a:r>
          </a:p>
        </p:txBody>
      </p:sp>
      <p:pic>
        <p:nvPicPr>
          <p:cNvPr id="29700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3759558"/>
            <a:ext cx="4131255" cy="3098442"/>
          </a:xfrm>
          <a:noFill/>
        </p:spPr>
      </p:pic>
      <p:pic>
        <p:nvPicPr>
          <p:cNvPr id="29701" name="Picture 5" descr="fig18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524000"/>
            <a:ext cx="3886200" cy="3284764"/>
          </a:xfrm>
          <a:noFill/>
        </p:spPr>
      </p:pic>
      <p:pic>
        <p:nvPicPr>
          <p:cNvPr id="29699" name="Picture 3" descr="fig18-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48400" y="434196"/>
            <a:ext cx="3733800" cy="3452004"/>
          </a:xfrm>
          <a:noFill/>
        </p:spPr>
      </p:pic>
      <p:sp>
        <p:nvSpPr>
          <p:cNvPr id="29698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fld id="{F9913601-2E22-4589-A394-4D3650FFD697}" type="slidenum">
              <a:rPr lang="en-US" smtClean="0">
                <a:solidFill>
                  <a:prstClr val="black"/>
                </a:solidFill>
              </a:rPr>
              <a:pPr eaLnBrk="1" hangingPunct="1"/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74817"/>
      </p:ext>
    </p:extLst>
  </p:cSld>
  <p:clrMapOvr>
    <a:masterClrMapping/>
  </p:clrMapOvr>
  <p:transition>
    <p:zo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228600"/>
            <a:ext cx="8763000" cy="609600"/>
          </a:xfrm>
        </p:spPr>
        <p:txBody>
          <a:bodyPr/>
          <a:lstStyle/>
          <a:p>
            <a:pPr eaLnBrk="1" hangingPunct="1"/>
            <a:r>
              <a:rPr lang="de-DE" sz="3200">
                <a:latin typeface="Arial" charset="0"/>
              </a:rPr>
              <a:t>Scatterplot Matrices</a:t>
            </a:r>
            <a:endParaRPr lang="en-US" sz="3200"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6172200"/>
                <a:ext cx="8382000" cy="304800"/>
              </a:xfrm>
            </p:spPr>
            <p:txBody>
              <a:bodyPr>
                <a:normAutofit fontScale="70000" lnSpcReduction="20000"/>
              </a:bodyPr>
              <a:lstStyle/>
              <a:p>
                <a:pPr algn="ctr" eaLnBrk="1" hangingPunct="1"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sz="1600" dirty="0"/>
                  <a:t>Matrix </a:t>
                </a:r>
                <a:r>
                  <a:rPr lang="de-DE" sz="1600" dirty="0"/>
                  <a:t>of scatterplots (x-y-diagrams) of the k-dim. data [total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de-DE" sz="1600" dirty="0"/>
                  <a:t> unique scatterplots]</a:t>
                </a:r>
                <a:endParaRPr lang="en-US" sz="1600" dirty="0"/>
              </a:p>
            </p:txBody>
          </p:sp>
        </mc:Choice>
        <mc:Fallback xmlns="">
          <p:sp>
            <p:nvSpPr>
              <p:cNvPr id="368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6172200"/>
                <a:ext cx="8382000" cy="304800"/>
              </a:xfrm>
              <a:blipFill>
                <a:blip r:embed="rId3"/>
                <a:stretch>
                  <a:fillRect t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5CA5D41A-0497-408A-94FD-46EB073DBAE1}" type="slidenum">
              <a:rPr lang="en-US" sz="1200"/>
              <a:pPr eaLnBrk="1" hangingPunct="1"/>
              <a:t>49</a:t>
            </a:fld>
            <a:endParaRPr lang="en-US" sz="1200" dirty="0"/>
          </a:p>
        </p:txBody>
      </p:sp>
      <p:pic>
        <p:nvPicPr>
          <p:cNvPr id="36869" name="Picture 4" descr="scat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01632"/>
            <a:ext cx="4983956" cy="487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 Box 5"/>
          <p:cNvSpPr txBox="1">
            <a:spLocks noChangeArrowheads="1"/>
          </p:cNvSpPr>
          <p:nvPr/>
        </p:nvSpPr>
        <p:spPr bwMode="auto">
          <a:xfrm rot="-5400000">
            <a:off x="1454944" y="3421856"/>
            <a:ext cx="315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de-DE" sz="800">
                <a:solidFill>
                  <a:schemeClr val="accent1"/>
                </a:solidFill>
                <a:latin typeface="Arial" charset="0"/>
              </a:rPr>
              <a:t>Used by</a:t>
            </a:r>
            <a:r>
              <a:rPr lang="de-DE" sz="800" u="sng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de-DE" sz="800">
                <a:solidFill>
                  <a:schemeClr val="accent1"/>
                </a:solidFill>
                <a:latin typeface="Arial" charset="0"/>
              </a:rPr>
              <a:t>ermission of M. Ward, Worcester Polytechnic</a:t>
            </a:r>
            <a:r>
              <a:rPr lang="de-DE" sz="120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de-DE" sz="800">
                <a:solidFill>
                  <a:schemeClr val="accent1"/>
                </a:solidFill>
                <a:latin typeface="Arial" charset="0"/>
              </a:rPr>
              <a:t>Institute</a:t>
            </a:r>
          </a:p>
        </p:txBody>
      </p:sp>
    </p:spTree>
    <p:extLst>
      <p:ext uri="{BB962C8B-B14F-4D97-AF65-F5344CB8AC3E}">
        <p14:creationId xmlns:p14="http://schemas.microsoft.com/office/powerpoint/2010/main" val="283282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</a:t>
            </a:r>
          </a:p>
          <a:p>
            <a:pPr lvl="1"/>
            <a:r>
              <a:rPr lang="en-US" dirty="0"/>
              <a:t>E.g., height, income</a:t>
            </a:r>
          </a:p>
          <a:p>
            <a:r>
              <a:rPr lang="en-US" dirty="0"/>
              <a:t>Categorical / discrete</a:t>
            </a:r>
          </a:p>
          <a:p>
            <a:pPr lvl="1"/>
            <a:r>
              <a:rPr lang="en-US" dirty="0"/>
              <a:t>E.g.,  Sex, 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74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Stacked area graph to show trend over time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923" y="1219201"/>
            <a:ext cx="7958155" cy="3880579"/>
          </a:xfrm>
        </p:spPr>
        <p:txBody>
          <a:bodyPr>
            <a:normAutofit/>
          </a:bodyPr>
          <a:lstStyle/>
          <a:p>
            <a:r>
              <a:rPr lang="en-US" sz="2800" dirty="0"/>
              <a:t>A</a:t>
            </a:r>
            <a:r>
              <a:rPr lang="en-US" sz="2800" b="1" dirty="0"/>
              <a:t> stacked area graph </a:t>
            </a:r>
            <a:r>
              <a:rPr lang="en-US" sz="2800" dirty="0"/>
              <a:t>is a way to visualize the composition of a group as it changes over time (or some other quantitative variable). This shows the relationship of a categorical variable (</a:t>
            </a:r>
            <a:r>
              <a:rPr lang="en-US" sz="2800" dirty="0" err="1"/>
              <a:t>AgeGroup</a:t>
            </a:r>
            <a:r>
              <a:rPr lang="en-US" sz="2800" dirty="0"/>
              <a:t>) to a quantitative variable (year). </a:t>
            </a:r>
            <a:endParaRPr lang="en-US" sz="1400" dirty="0"/>
          </a:p>
        </p:txBody>
      </p:sp>
      <p:pic>
        <p:nvPicPr>
          <p:cNvPr id="31745" name="Picture 1" descr="page48image1793760">
            <a:extLst>
              <a:ext uri="{FF2B5EF4-FFF2-40B4-BE49-F238E27FC236}">
                <a16:creationId xmlns:a16="http://schemas.microsoft.com/office/drawing/2014/main" id="{67805448-52E7-174E-A239-AC396E200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0" y="3569769"/>
            <a:ext cx="5029200" cy="29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45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histograms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1" y="1143001"/>
            <a:ext cx="7958155" cy="3880579"/>
          </a:xfrm>
        </p:spPr>
        <p:txBody>
          <a:bodyPr>
            <a:normAutofit/>
          </a:bodyPr>
          <a:lstStyle/>
          <a:p>
            <a:r>
              <a:rPr lang="en-US" sz="3200" dirty="0"/>
              <a:t>Plotting </a:t>
            </a:r>
            <a:r>
              <a:rPr lang="en-US" sz="3200" b="1" dirty="0"/>
              <a:t>multiple histograms (</a:t>
            </a:r>
            <a:r>
              <a:rPr lang="en-US" sz="3200" dirty="0"/>
              <a:t>and </a:t>
            </a:r>
            <a:r>
              <a:rPr lang="en-US" sz="3200" b="1" dirty="0"/>
              <a:t>kernel density estimates </a:t>
            </a:r>
            <a:r>
              <a:rPr lang="en-US" sz="3200" dirty="0"/>
              <a:t>of the distribution, here) on the same axes is a way to visualize how different variables compare (or how a variable differs over specific groups).</a:t>
            </a:r>
            <a:endParaRPr lang="en-US" sz="3200" dirty="0">
              <a:effectLst/>
            </a:endParaRPr>
          </a:p>
        </p:txBody>
      </p:sp>
      <p:pic>
        <p:nvPicPr>
          <p:cNvPr id="32770" name="Picture 2" descr="page49image1794880">
            <a:extLst>
              <a:ext uri="{FF2B5EF4-FFF2-40B4-BE49-F238E27FC236}">
                <a16:creationId xmlns:a16="http://schemas.microsoft.com/office/drawing/2014/main" id="{C26F928C-D0AF-FF45-A868-441F5476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9608" y="3716013"/>
            <a:ext cx="5132785" cy="310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32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81" y="1143001"/>
            <a:ext cx="7958155" cy="38805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boxplot</a:t>
            </a:r>
            <a:r>
              <a:rPr lang="en-US" dirty="0"/>
              <a:t> is a simplified visualization to compare a quantitative variable across groups. It highlights the range, quartiles, median and any outliers present in a data set. </a:t>
            </a:r>
            <a:endParaRPr lang="en-US" dirty="0">
              <a:effectLst/>
            </a:endParaRPr>
          </a:p>
        </p:txBody>
      </p:sp>
      <p:pic>
        <p:nvPicPr>
          <p:cNvPr id="33793" name="Picture 1" descr="page50image1794208">
            <a:extLst>
              <a:ext uri="{FF2B5EF4-FFF2-40B4-BE49-F238E27FC236}">
                <a16:creationId xmlns:a16="http://schemas.microsoft.com/office/drawing/2014/main" id="{FF9960D2-8CB6-414F-8EA6-8269F472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04" y="3860133"/>
            <a:ext cx="4050506" cy="282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75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Challenges in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1219200"/>
            <a:ext cx="11496675" cy="50673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common challenges:</a:t>
            </a:r>
          </a:p>
          <a:p>
            <a:pPr marL="617220" lvl="1" indent="-342900"/>
            <a:r>
              <a:rPr lang="en-US" dirty="0"/>
              <a:t>Data is too high dimensional (how do you plot 100 variables on the same set of axes?) </a:t>
            </a:r>
          </a:p>
          <a:p>
            <a:pPr marL="891540" lvl="2" indent="-342900"/>
            <a:r>
              <a:rPr lang="en-US" dirty="0"/>
              <a:t>We can only perceive 3D object. </a:t>
            </a:r>
          </a:p>
          <a:p>
            <a:pPr marL="891540" lvl="2" indent="-342900"/>
            <a:r>
              <a:rPr lang="en-US" dirty="0"/>
              <a:t>*if you are curious, search dimensionality reduction.</a:t>
            </a:r>
          </a:p>
          <a:p>
            <a:pPr marL="617220" lvl="1" indent="-342900"/>
            <a:endParaRPr lang="en-US" dirty="0"/>
          </a:p>
          <a:p>
            <a:pPr marL="617220" lvl="1" indent="-342900"/>
            <a:r>
              <a:rPr lang="en-US" dirty="0"/>
              <a:t>Different types of variables exist together (some numerical, some categorical) </a:t>
            </a:r>
          </a:p>
          <a:p>
            <a:pPr marL="891540" lvl="2" indent="-342900"/>
            <a:r>
              <a:rPr lang="en-US" dirty="0"/>
              <a:t>Need some conversion scheme. </a:t>
            </a:r>
          </a:p>
          <a:p>
            <a:pPr marL="891540" lvl="2" indent="-342900"/>
            <a:r>
              <a:rPr lang="en-US" dirty="0"/>
              <a:t>There are plot types for categorical data only (</a:t>
            </a:r>
            <a:r>
              <a:rPr lang="en-US" dirty="0">
                <a:hlinkClick r:id="rId2"/>
              </a:rPr>
              <a:t>Visualizing categorical data — seaborn 0.12.2 documentation (pydata.org)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28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dimensions not always better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6923" y="1295400"/>
            <a:ext cx="7958155" cy="3643312"/>
          </a:xfrm>
        </p:spPr>
        <p:txBody>
          <a:bodyPr/>
          <a:lstStyle/>
          <a:p>
            <a:r>
              <a:rPr lang="en-US" dirty="0"/>
              <a:t>When the data is high dimensional, a scatter plot of all data attributes can be impossible or unhelpful </a:t>
            </a:r>
            <a:endParaRPr lang="en-US" dirty="0">
              <a:effectLst/>
            </a:endParaRPr>
          </a:p>
        </p:txBody>
      </p:sp>
      <p:pic>
        <p:nvPicPr>
          <p:cNvPr id="36865" name="Picture 1" descr="page52image1794656">
            <a:extLst>
              <a:ext uri="{FF2B5EF4-FFF2-40B4-BE49-F238E27FC236}">
                <a16:creationId xmlns:a16="http://schemas.microsoft.com/office/drawing/2014/main" id="{CF902E6F-9F0D-4D4A-81DE-C8FBADC47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900" y="3276601"/>
            <a:ext cx="3886200" cy="303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5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complexity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44" y="1295401"/>
            <a:ext cx="11129962" cy="3880579"/>
          </a:xfrm>
        </p:spPr>
        <p:txBody>
          <a:bodyPr/>
          <a:lstStyle/>
          <a:p>
            <a:r>
              <a:rPr lang="en-US" dirty="0"/>
              <a:t>Relationships may be easier to spot by producing multiple plots of lower dimensionality. </a:t>
            </a:r>
            <a:endParaRPr lang="en-US" dirty="0">
              <a:effectLst/>
            </a:endParaRPr>
          </a:p>
        </p:txBody>
      </p:sp>
      <p:pic>
        <p:nvPicPr>
          <p:cNvPr id="37889" name="Picture 1" descr="page53image1793984">
            <a:extLst>
              <a:ext uri="{FF2B5EF4-FFF2-40B4-BE49-F238E27FC236}">
                <a16:creationId xmlns:a16="http://schemas.microsoft.com/office/drawing/2014/main" id="{61BDDA93-921D-2343-AE03-CCA3A3BE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6635" y="2493170"/>
            <a:ext cx="4378729" cy="43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755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complexity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074" y="1303948"/>
            <a:ext cx="7958155" cy="48682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3D data, color coding a categorical attribute can be “effective”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50" dirty="0"/>
          </a:p>
          <a:p>
            <a:r>
              <a:rPr lang="en-US" dirty="0"/>
              <a:t>Except when it’s not effective.  </a:t>
            </a:r>
            <a:br>
              <a:rPr lang="en-US" dirty="0"/>
            </a:br>
            <a:r>
              <a:rPr lang="en-US" dirty="0"/>
              <a:t>What could be a better choice?</a:t>
            </a:r>
          </a:p>
          <a:p>
            <a:endParaRPr lang="en-US" dirty="0"/>
          </a:p>
        </p:txBody>
      </p:sp>
      <p:pic>
        <p:nvPicPr>
          <p:cNvPr id="38913" name="Picture 1" descr="page54image1794432">
            <a:extLst>
              <a:ext uri="{FF2B5EF4-FFF2-40B4-BE49-F238E27FC236}">
                <a16:creationId xmlns:a16="http://schemas.microsoft.com/office/drawing/2014/main" id="{D50040BB-B05F-2940-9751-009C0C626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9386" y="2280177"/>
            <a:ext cx="3019764" cy="229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3AAF42-4ADE-FB49-BE4B-6E7E9E3FC70B}"/>
              </a:ext>
            </a:extLst>
          </p:cNvPr>
          <p:cNvSpPr/>
          <p:nvPr/>
        </p:nvSpPr>
        <p:spPr>
          <a:xfrm>
            <a:off x="7267904" y="2437983"/>
            <a:ext cx="2600325" cy="16158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50" dirty="0"/>
              <a:t>This visualizes a set of Iris measurements. The variables are: petal length, sepal length, Iris type (</a:t>
            </a:r>
            <a:r>
              <a:rPr lang="en-US" sz="1650" dirty="0" err="1"/>
              <a:t>setosa</a:t>
            </a:r>
            <a:r>
              <a:rPr lang="en-US" sz="1650" dirty="0"/>
              <a:t>, versicolor, virginica). </a:t>
            </a:r>
          </a:p>
        </p:txBody>
      </p:sp>
    </p:spTree>
    <p:extLst>
      <p:ext uri="{BB962C8B-B14F-4D97-AF65-F5344CB8AC3E}">
        <p14:creationId xmlns:p14="http://schemas.microsoft.com/office/powerpoint/2010/main" val="40114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can work 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57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B0E7-8597-0C48-B722-DB7D76005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617" y="1219200"/>
            <a:ext cx="8229600" cy="5105400"/>
          </a:xfrm>
        </p:spPr>
        <p:txBody>
          <a:bodyPr>
            <a:noAutofit/>
          </a:bodyPr>
          <a:lstStyle/>
          <a:p>
            <a:r>
              <a:rPr lang="en-US" sz="2400" dirty="0"/>
              <a:t>For 3D data, a quantitative attribute can be encoded by size in a bubble chart.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above visualizes a set of consumer products. The variables are: revenue, consumer rating, product type and product cost. </a:t>
            </a:r>
          </a:p>
          <a:p>
            <a:endParaRPr lang="en-US" sz="2400" dirty="0"/>
          </a:p>
          <a:p>
            <a:r>
              <a:rPr lang="en-US" altLang="zh-CN" sz="2400" dirty="0"/>
              <a:t>Key takeaway: in some cases, geometric objects can hold some useful information (don’t </a:t>
            </a:r>
            <a:r>
              <a:rPr lang="en-US" altLang="zh-CN" sz="2400"/>
              <a:t>think everything as a point)</a:t>
            </a:r>
            <a:endParaRPr lang="en-US" sz="1200" dirty="0"/>
          </a:p>
          <a:p>
            <a:endParaRPr lang="en-US" sz="2400" dirty="0"/>
          </a:p>
        </p:txBody>
      </p:sp>
      <p:pic>
        <p:nvPicPr>
          <p:cNvPr id="39937" name="Picture 1" descr="page55image1795104">
            <a:extLst>
              <a:ext uri="{FF2B5EF4-FFF2-40B4-BE49-F238E27FC236}">
                <a16:creationId xmlns:a16="http://schemas.microsoft.com/office/drawing/2014/main" id="{040C09BE-D072-D740-8980-E0CA5B794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8576" y="2100854"/>
            <a:ext cx="5638799" cy="241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92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EB8-A88E-4FA0-8762-1259F0B9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FE6E-8CFC-4349-8A98-53CF8282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Vector/Tabular Data</a:t>
            </a:r>
          </a:p>
          <a:p>
            <a:endParaRPr lang="en-US" dirty="0"/>
          </a:p>
          <a:p>
            <a:r>
              <a:rPr lang="en-US" dirty="0"/>
              <a:t>Data Exploration: Descriptive Statistics</a:t>
            </a:r>
          </a:p>
          <a:p>
            <a:endParaRPr lang="en-US" dirty="0"/>
          </a:p>
          <a:p>
            <a:r>
              <a:rPr lang="en-US" dirty="0"/>
              <a:t>Data Exploration: Data Visualization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F23FA-0479-44D1-A800-907D0960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FDD900F-8263-45F2-A88A-ECD913E8E8FF}"/>
              </a:ext>
            </a:extLst>
          </p:cNvPr>
          <p:cNvSpPr/>
          <p:nvPr/>
        </p:nvSpPr>
        <p:spPr>
          <a:xfrm rot="4176639">
            <a:off x="4305726" y="4528257"/>
            <a:ext cx="457200" cy="559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22725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1233-511B-B97B-C947-137569A1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BC759-A09F-3297-2CD4-5C83C6DDC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solution: drop the row or column</a:t>
            </a:r>
          </a:p>
          <a:p>
            <a:r>
              <a:rPr lang="en-US" dirty="0"/>
              <a:t>Slightly better solution: replace missing value with mean of median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3D918-2B32-9032-7DB3-F878B02A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7362C93-2854-B480-2723-EB872077E451}"/>
              </a:ext>
            </a:extLst>
          </p:cNvPr>
          <p:cNvGraphicFramePr>
            <a:graphicFrameLocks/>
          </p:cNvGraphicFramePr>
          <p:nvPr/>
        </p:nvGraphicFramePr>
        <p:xfrm>
          <a:off x="1905000" y="3508545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5323704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Area (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r>
                        <a:rPr lang="en-US" baseline="0" dirty="0"/>
                        <a:t> (1000$)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50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170981"/>
                </a:solidFill>
              </a:rPr>
              <a:t>Categorical Attribute Types</a:t>
            </a:r>
            <a:r>
              <a:rPr lang="en-US" dirty="0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9144000" cy="5334000"/>
          </a:xfrm>
        </p:spPr>
        <p:txBody>
          <a:bodyPr>
            <a:noAutofit/>
          </a:bodyPr>
          <a:lstStyle/>
          <a:p>
            <a:pPr marL="292100" indent="-292100" eaLnBrk="1" hangingPunct="1">
              <a:lnSpc>
                <a:spcPct val="90000"/>
              </a:lnSpc>
            </a:pPr>
            <a:r>
              <a:rPr lang="en-US" sz="2200" b="1" dirty="0"/>
              <a:t>Nominal:</a:t>
            </a:r>
            <a:r>
              <a:rPr lang="en-US" sz="2200" dirty="0"/>
              <a:t> categories, states, or “names of things”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i="1" dirty="0" err="1"/>
              <a:t>Hair_color</a:t>
            </a:r>
            <a:r>
              <a:rPr lang="en-US" sz="2200" i="1" dirty="0"/>
              <a:t> = </a:t>
            </a:r>
            <a:r>
              <a:rPr lang="en-US" sz="2200" dirty="0"/>
              <a:t>{</a:t>
            </a:r>
            <a:r>
              <a:rPr lang="en-US" sz="2200" i="1" dirty="0"/>
              <a:t>auburn, black, blond, brown, grey, red, white</a:t>
            </a:r>
            <a:r>
              <a:rPr lang="en-US" sz="2200" dirty="0"/>
              <a:t>}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dirty="0"/>
              <a:t>marital status, occupation, ID numbers, zip codes</a:t>
            </a:r>
          </a:p>
          <a:p>
            <a:pPr marL="292100" indent="-292100" eaLnBrk="1" hangingPunct="1">
              <a:lnSpc>
                <a:spcPct val="90000"/>
              </a:lnSpc>
            </a:pPr>
            <a:r>
              <a:rPr lang="en-US" sz="2200" b="1" dirty="0"/>
              <a:t>Binary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dirty="0"/>
              <a:t>Nominal attribute with only 2 states (0 and 1)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u="sng" dirty="0"/>
              <a:t>Symmetric binary</a:t>
            </a:r>
            <a:r>
              <a:rPr lang="en-US" sz="2200" dirty="0"/>
              <a:t>: both outcomes </a:t>
            </a:r>
            <a:r>
              <a:rPr lang="en-US" sz="2200"/>
              <a:t>equally important</a:t>
            </a:r>
            <a:endParaRPr lang="en-US" sz="2200" dirty="0"/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u="sng" dirty="0"/>
              <a:t>Asymmetric binary</a:t>
            </a:r>
            <a:r>
              <a:rPr lang="en-US" sz="2200" dirty="0"/>
              <a:t>: outcomes not equally important.  </a:t>
            </a:r>
          </a:p>
          <a:p>
            <a:pPr marL="1257300" lvl="2" indent="-393700" eaLnBrk="1" hangingPunct="1">
              <a:lnSpc>
                <a:spcPct val="90000"/>
              </a:lnSpc>
            </a:pPr>
            <a:r>
              <a:rPr lang="en-US" sz="2200" dirty="0"/>
              <a:t>e.g., medical test (positive vs. negative)</a:t>
            </a:r>
          </a:p>
          <a:p>
            <a:pPr marL="1257300" lvl="2" indent="-393700" eaLnBrk="1" hangingPunct="1">
              <a:lnSpc>
                <a:spcPct val="90000"/>
              </a:lnSpc>
            </a:pPr>
            <a:r>
              <a:rPr lang="en-US" sz="2200" dirty="0"/>
              <a:t>Convention: assign 1 to most important outcome (e.g., HIV positive)</a:t>
            </a:r>
          </a:p>
          <a:p>
            <a:pPr marL="292100" indent="-292100" eaLnBrk="1" hangingPunct="1">
              <a:lnSpc>
                <a:spcPct val="90000"/>
              </a:lnSpc>
            </a:pPr>
            <a:r>
              <a:rPr lang="en-US" sz="2200" b="1" dirty="0"/>
              <a:t>Ordinal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dirty="0"/>
              <a:t>Values have a meaningful order (ranking) but magnitude between successive values is not known.</a:t>
            </a:r>
          </a:p>
          <a:p>
            <a:pPr marL="749300" lvl="1" indent="-342900" eaLnBrk="1" hangingPunct="1">
              <a:lnSpc>
                <a:spcPct val="90000"/>
              </a:lnSpc>
            </a:pPr>
            <a:r>
              <a:rPr lang="en-US" sz="2200" i="1" dirty="0"/>
              <a:t>Size = </a:t>
            </a:r>
            <a:r>
              <a:rPr lang="en-US" sz="2200" dirty="0"/>
              <a:t>{</a:t>
            </a:r>
            <a:r>
              <a:rPr lang="en-US" sz="2200" i="1" dirty="0"/>
              <a:t>small, medium, large</a:t>
            </a:r>
            <a:r>
              <a:rPr lang="en-US" sz="2200" dirty="0"/>
              <a:t>}</a:t>
            </a:r>
            <a:r>
              <a:rPr lang="en-US" sz="2200" i="1" dirty="0"/>
              <a:t>,</a:t>
            </a:r>
            <a:r>
              <a:rPr lang="en-US" sz="2200" dirty="0"/>
              <a:t> grades, army rankings</a:t>
            </a:r>
          </a:p>
        </p:txBody>
      </p:sp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6F786402-F701-4A22-A476-A633C2909772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7520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FCB2A-E44A-437D-8184-EC1038B0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F7C0-A9ED-2554-C498-FF7743E4E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outlier using the outlier definition</a:t>
            </a:r>
          </a:p>
          <a:p>
            <a:pPr lvl="1"/>
            <a:r>
              <a:rPr lang="en-US" dirty="0"/>
              <a:t>E.g., below 1.5 * IQR of the Q1; beyond +/-3*standard deviation of the mean</a:t>
            </a:r>
          </a:p>
          <a:p>
            <a:r>
              <a:rPr lang="en-US" dirty="0"/>
              <a:t>Drop the row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BDAF0-1C3F-ED8C-8C7D-60C28C0B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C7C5954-F3B1-4DFD-07A8-A1F7F4C13A5E}"/>
              </a:ext>
            </a:extLst>
          </p:cNvPr>
          <p:cNvGraphicFramePr>
            <a:graphicFrameLocks/>
          </p:cNvGraphicFramePr>
          <p:nvPr/>
        </p:nvGraphicFramePr>
        <p:xfrm>
          <a:off x="1945888" y="41148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5323704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Area (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r>
                        <a:rPr lang="en-US" baseline="0" dirty="0"/>
                        <a:t> (1000$)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074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E4C48-CCCF-427E-E5C7-F4882DF3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Preparation: Preparing features and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7F002-8455-08F8-CE48-D51643B17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Features: </a:t>
            </a:r>
            <a:r>
              <a:rPr lang="en-US" b="1" dirty="0"/>
              <a:t>x </a:t>
            </a:r>
            <a:r>
              <a:rPr lang="en-US" dirty="0"/>
              <a:t>= {living area, # of Beds, Has pool}</a:t>
            </a:r>
          </a:p>
          <a:p>
            <a:r>
              <a:rPr lang="en-US" dirty="0"/>
              <a:t>Label: y = {price}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84229-1849-3E3B-58A6-8F9DA3C73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FFF0D61-B908-60C0-00C9-E706B1E2A324}"/>
              </a:ext>
            </a:extLst>
          </p:cNvPr>
          <p:cNvGraphicFramePr>
            <a:graphicFrameLocks/>
          </p:cNvGraphicFramePr>
          <p:nvPr/>
        </p:nvGraphicFramePr>
        <p:xfrm>
          <a:off x="1981200" y="35814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5323704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Living Area (</a:t>
                      </a:r>
                      <a:r>
                        <a:rPr lang="en-US" dirty="0" err="1"/>
                        <a:t>sqft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r>
                        <a:rPr lang="en-US" baseline="0" dirty="0"/>
                        <a:t> (1000$)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25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4F8F-249B-3151-5C42-3EC95F4C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A281E-23B8-487D-7BAD-763AEB1CA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992" y="1143000"/>
            <a:ext cx="10866408" cy="5334000"/>
          </a:xfrm>
        </p:spPr>
        <p:txBody>
          <a:bodyPr/>
          <a:lstStyle/>
          <a:p>
            <a:r>
              <a:rPr lang="en-US" sz="3200" dirty="0"/>
              <a:t>Add new feature</a:t>
            </a:r>
          </a:p>
          <a:p>
            <a:pPr lvl="1"/>
            <a:r>
              <a:rPr lang="en-US" sz="2800" dirty="0"/>
              <a:t>E.g., living area per bed = living area / # of Beds</a:t>
            </a:r>
          </a:p>
          <a:p>
            <a:r>
              <a:rPr lang="en-US" sz="3200" dirty="0"/>
              <a:t>Transform categorial features to numerical values</a:t>
            </a:r>
          </a:p>
          <a:p>
            <a:pPr lvl="1"/>
            <a:r>
              <a:rPr lang="en-US" sz="2800" dirty="0"/>
              <a:t>Binary case: E.g., Has pool: {Yes, no} =&gt; {1,0}</a:t>
            </a:r>
          </a:p>
          <a:p>
            <a:pPr lvl="1"/>
            <a:r>
              <a:rPr lang="en-US" sz="2800" dirty="0"/>
              <a:t>More then two values: E.g., color = {red, blue, yellow} =&gt;{</a:t>
            </a:r>
            <a:r>
              <a:rPr lang="en-US" sz="2800" dirty="0" err="1"/>
              <a:t>Is_red</a:t>
            </a:r>
            <a:r>
              <a:rPr lang="en-US" sz="2800" dirty="0"/>
              <a:t>, </a:t>
            </a:r>
            <a:r>
              <a:rPr lang="en-US" sz="2800" dirty="0" err="1"/>
              <a:t>Is_blue</a:t>
            </a:r>
            <a:r>
              <a:rPr lang="en-US" sz="2800" dirty="0"/>
              <a:t>, </a:t>
            </a:r>
            <a:r>
              <a:rPr lang="en-US" sz="2800" dirty="0" err="1"/>
              <a:t>Is_yellow</a:t>
            </a:r>
            <a:r>
              <a:rPr lang="en-US" sz="2800" dirty="0"/>
              <a:t>} (One hot encoding)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09D28-32B5-1863-0234-14D080AE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535405-D2FF-54FD-238A-4F72DA717F46}"/>
              </a:ext>
            </a:extLst>
          </p:cNvPr>
          <p:cNvGraphicFramePr>
            <a:graphicFrameLocks/>
          </p:cNvGraphicFramePr>
          <p:nvPr/>
        </p:nvGraphicFramePr>
        <p:xfrm>
          <a:off x="1958898" y="4453696"/>
          <a:ext cx="821473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3683">
                  <a:extLst>
                    <a:ext uri="{9D8B030D-6E8A-4147-A177-3AD203B41FA5}">
                      <a16:colId xmlns:a16="http://schemas.microsoft.com/office/drawing/2014/main" val="2153237041"/>
                    </a:ext>
                  </a:extLst>
                </a:gridCol>
                <a:gridCol w="2053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51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Is_blue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Is_yellow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Has pool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597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5A84-234C-E19C-32FC-75C2F9F2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Transformation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88D86-8336-7160-BACE-01CE64D85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Feature normalization (why?)</a:t>
                </a:r>
              </a:p>
              <a:p>
                <a:pPr lvl="1"/>
                <a:r>
                  <a:rPr lang="en-US" dirty="0"/>
                  <a:t>Z-score normalization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From a real number to the range of roughly -3 to 3</a:t>
                </a:r>
              </a:p>
              <a:p>
                <a:pPr lvl="1"/>
                <a:r>
                  <a:rPr lang="en-US" dirty="0"/>
                  <a:t>Min-max normalization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/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From a real number to the range of 0 to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B88D86-8336-7160-BACE-01CE64D85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7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832E7-DC1C-57B5-ED2B-6CEE2D40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795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vector/tabular data</a:t>
            </a:r>
          </a:p>
          <a:p>
            <a:pPr lvl="1"/>
            <a:r>
              <a:rPr lang="en-US" dirty="0"/>
              <a:t>Attribute types</a:t>
            </a:r>
          </a:p>
          <a:p>
            <a:pPr lvl="1"/>
            <a:r>
              <a:rPr lang="en-US" dirty="0"/>
              <a:t>Basic statistics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590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9A59-76F4-6E76-5ABC-73DE2820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FC53-1633-62E8-5A79-6AECBDEBC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 familiar with </a:t>
            </a:r>
          </a:p>
          <a:p>
            <a:pPr lvl="1"/>
            <a:r>
              <a:rPr lang="en-US" dirty="0" err="1"/>
              <a:t>BruinLearn</a:t>
            </a:r>
            <a:endParaRPr lang="en-US" dirty="0"/>
          </a:p>
          <a:p>
            <a:pPr lvl="1"/>
            <a:r>
              <a:rPr lang="en-US" dirty="0"/>
              <a:t>Piazza</a:t>
            </a:r>
          </a:p>
          <a:p>
            <a:pPr lvl="1"/>
            <a:r>
              <a:rPr lang="en-US" dirty="0" err="1"/>
              <a:t>GradeScope</a:t>
            </a:r>
            <a:endParaRPr lang="en-US" dirty="0"/>
          </a:p>
          <a:p>
            <a:r>
              <a:rPr lang="en-US" dirty="0"/>
              <a:t>Review Python</a:t>
            </a:r>
          </a:p>
          <a:p>
            <a:r>
              <a:rPr lang="en-US" dirty="0"/>
              <a:t>Libraries for data science</a:t>
            </a:r>
          </a:p>
          <a:p>
            <a:pPr lvl="1"/>
            <a:r>
              <a:rPr lang="en-US" dirty="0" err="1"/>
              <a:t>Numpy</a:t>
            </a:r>
            <a:r>
              <a:rPr lang="en-US" dirty="0"/>
              <a:t>, pandas, matplotlib</a:t>
            </a:r>
          </a:p>
          <a:p>
            <a:r>
              <a:rPr lang="en-US" dirty="0"/>
              <a:t>Data exploration and preprocessing</a:t>
            </a:r>
          </a:p>
          <a:p>
            <a:pPr lvl="1"/>
            <a:r>
              <a:rPr lang="en-US" dirty="0" err="1"/>
              <a:t>readcsv</a:t>
            </a:r>
            <a:r>
              <a:rPr lang="en-US" dirty="0"/>
              <a:t>, drop, etc.</a:t>
            </a:r>
          </a:p>
          <a:p>
            <a:r>
              <a:rPr lang="en-US" dirty="0"/>
              <a:t>Help you will homework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DA79B-F174-C8E5-F240-2913F950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442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B1650-4E2C-4684-F798-2047DC7EC7D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84D38-D658-C820-CAF3-DD922073C9D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80D14C-DA31-6B12-66CE-08E46966A3E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134231-FFFD-A2B7-6A41-80B97F2778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7D9D66-C4A0-3C49-3319-FCE22AB8C4E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CAC9288-7843-3B9E-82BF-399EEB1D086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779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CE3DA5-E3B1-530A-FD36-4683A2D124B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8A4A1C-3C67-8613-5260-BB2F61197D6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9100A2-5FA8-4903-615C-36B24509A41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2BF5EFC-06BF-E3FF-6E7E-CCDE75601AD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79F29-6272-F499-2737-9BFFDC4985E7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5CD03D-362B-C6AC-67EC-25EF408A912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040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BEB8-A88E-4FA0-8762-1259F0B9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FE6E-8CFC-4349-8A98-53CF8282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Vector/Tabular Data</a:t>
            </a:r>
          </a:p>
          <a:p>
            <a:endParaRPr lang="en-US" dirty="0"/>
          </a:p>
          <a:p>
            <a:r>
              <a:rPr lang="en-US" dirty="0"/>
              <a:t>Data Exploration: Descriptive Statistics</a:t>
            </a:r>
          </a:p>
          <a:p>
            <a:endParaRPr lang="en-US" dirty="0"/>
          </a:p>
          <a:p>
            <a:r>
              <a:rPr lang="en-US" dirty="0"/>
              <a:t>Data Exploration: Data Visualization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F23FA-0479-44D1-A800-907D0960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CFDD900F-8263-45F2-A88A-ECD913E8E8FF}"/>
              </a:ext>
            </a:extLst>
          </p:cNvPr>
          <p:cNvSpPr/>
          <p:nvPr/>
        </p:nvSpPr>
        <p:spPr>
          <a:xfrm rot="4176639">
            <a:off x="7522324" y="2299289"/>
            <a:ext cx="457200" cy="5595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91083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vs.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0" y="1066800"/>
            <a:ext cx="8763000" cy="4876800"/>
          </a:xfrm>
        </p:spPr>
        <p:txBody>
          <a:bodyPr>
            <a:noAutofit/>
          </a:bodyPr>
          <a:lstStyle/>
          <a:p>
            <a:r>
              <a:rPr lang="en-US" sz="3200" dirty="0"/>
              <a:t>A set of data points is a sample from a population: </a:t>
            </a:r>
          </a:p>
          <a:p>
            <a:pPr marL="617220" lvl="1" indent="-342900"/>
            <a:r>
              <a:rPr lang="en-US" sz="2400" dirty="0"/>
              <a:t>A </a:t>
            </a:r>
            <a:r>
              <a:rPr lang="en-US" sz="2400" b="1" dirty="0"/>
              <a:t>population</a:t>
            </a:r>
            <a:r>
              <a:rPr lang="en-US" sz="2400" dirty="0"/>
              <a:t> is the entire set of objects or events under study. </a:t>
            </a:r>
          </a:p>
          <a:p>
            <a:pPr marL="891540" lvl="2" indent="-342900"/>
            <a:r>
              <a:rPr lang="en-US" sz="2000" dirty="0"/>
              <a:t>E.g., all the people in LA</a:t>
            </a:r>
          </a:p>
          <a:p>
            <a:pPr marL="891540" lvl="2" indent="-342900"/>
            <a:r>
              <a:rPr lang="en-US" sz="2000" dirty="0"/>
              <a:t>E.g., all the houses in a region</a:t>
            </a:r>
          </a:p>
          <a:p>
            <a:pPr marL="617220" lvl="1" indent="-342900"/>
            <a:r>
              <a:rPr lang="en-US" sz="2400" dirty="0"/>
              <a:t>A </a:t>
            </a:r>
            <a:r>
              <a:rPr lang="en-US" sz="2400" b="1" dirty="0"/>
              <a:t>sample</a:t>
            </a:r>
            <a:r>
              <a:rPr lang="en-US" sz="2400" dirty="0"/>
              <a:t> is a “representative” subset of the objects or events under study. Needed because it’s impossible or intractable to obtain or compute with population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E3AA9B-AB47-ECE5-DAA2-CCAC759E4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244" y="4503669"/>
            <a:ext cx="4207512" cy="22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addc1dd7-ea54-4358-b831-4bdd0ad70e1b"/>
  <p:tag name="SLIDO_EVENT_SECTION_UUID" val="23b1e3b1-d046-4db8-af0f-0552c0c96d6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b14af4b-831b-4b51-bde3-6307079ff276"/>
  <p:tag name="SLIDO_TIMELINE" val="W3sicG9sbFF1ZXN0aW9uVXVpZCI6ImYxNmNjYjZmLWQ3ZjMtNGUzNS04YmQ2LTA3OTQ2ZGMzNmUwZSIsInNob3dSZXN1bHRz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85719a4-0a80-49c3-932e-ad6aac605741"/>
  <p:tag name="SLIDO_TIMELINE" val="W3sicG9sbFF1ZXN0aW9uVXVpZCI6Ijk5ZTlhY2QyLTU0ZmMtNDI5Ni1iOWQxLWY0MzViYzMzY2JkMSIsInNob3dSZXN1bHRzIjp0cnVlfV0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09E1065D-8B0A-544C-A88A-6469C31C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FC1876A6-0D24-3A4C-B189-6F22255D0B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Yizhou_template</Template>
  <TotalTime>123</TotalTime>
  <Words>2679</Words>
  <Application>Microsoft Macintosh PowerPoint</Application>
  <PresentationFormat>Widescreen</PresentationFormat>
  <Paragraphs>563</Paragraphs>
  <Slides>66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Aptos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Clarity</vt:lpstr>
      <vt:lpstr>Office Theme</vt:lpstr>
      <vt:lpstr>Equation</vt:lpstr>
      <vt:lpstr>Microsoft Equation 3.0</vt:lpstr>
      <vt:lpstr>CS97: Introduction to Data Science</vt:lpstr>
      <vt:lpstr>Recap</vt:lpstr>
      <vt:lpstr>Content</vt:lpstr>
      <vt:lpstr>Example</vt:lpstr>
      <vt:lpstr>Attribute Type</vt:lpstr>
      <vt:lpstr>Categorical Attribute Types </vt:lpstr>
      <vt:lpstr>PowerPoint Presentation</vt:lpstr>
      <vt:lpstr>Content</vt:lpstr>
      <vt:lpstr>Population vs. Sample</vt:lpstr>
      <vt:lpstr>Biases in samples: </vt:lpstr>
      <vt:lpstr>PowerPoint Presentation</vt:lpstr>
      <vt:lpstr>Length-biasing Paradox</vt:lpstr>
      <vt:lpstr>PowerPoint Presentation</vt:lpstr>
      <vt:lpstr>PowerPoint Presentation</vt:lpstr>
      <vt:lpstr>PowerPoint Presentation</vt:lpstr>
      <vt:lpstr>Basic Statistical Descriptions of Data</vt:lpstr>
      <vt:lpstr>Data Distribution</vt:lpstr>
      <vt:lpstr>Measuring the Central Tendency</vt:lpstr>
      <vt:lpstr>Mean</vt:lpstr>
      <vt:lpstr>Weighted Mean and Expectation</vt:lpstr>
      <vt:lpstr>Probability</vt:lpstr>
      <vt:lpstr>Weighted Mean and Expectation</vt:lpstr>
      <vt:lpstr>Median</vt:lpstr>
      <vt:lpstr>Mean vs. Median</vt:lpstr>
      <vt:lpstr>Mean, median, and skewness</vt:lpstr>
      <vt:lpstr> Symmetric vs. Skewed Data</vt:lpstr>
      <vt:lpstr>PowerPoint Presentation</vt:lpstr>
      <vt:lpstr>Regarding Categorical Variables... </vt:lpstr>
      <vt:lpstr>Unimodal and Bimodal</vt:lpstr>
      <vt:lpstr>Measuring the Dispersion of Data</vt:lpstr>
      <vt:lpstr>Measuring the Dispersion of Data</vt:lpstr>
      <vt:lpstr>Measures of Spread: Range </vt:lpstr>
      <vt:lpstr>Measures of Spread: Variance </vt:lpstr>
      <vt:lpstr>Measures of Spread: Standard Deviation</vt:lpstr>
      <vt:lpstr>Exercise</vt:lpstr>
      <vt:lpstr>PowerPoint Presentation</vt:lpstr>
      <vt:lpstr>Content</vt:lpstr>
      <vt:lpstr>Anscombe’s Data</vt:lpstr>
      <vt:lpstr>Anscombe’s Data (cont.)</vt:lpstr>
      <vt:lpstr>PowerPoint Presentation</vt:lpstr>
      <vt:lpstr>More Visualization Motivation</vt:lpstr>
      <vt:lpstr>Types of Visualizations </vt:lpstr>
      <vt:lpstr>Histograms to visualize distribution </vt:lpstr>
      <vt:lpstr>Pie chart for a categorical variable?</vt:lpstr>
      <vt:lpstr>Scatter plots to visualize relationships </vt:lpstr>
      <vt:lpstr>Scatter plot</vt:lpstr>
      <vt:lpstr>Positively and Negatively Correlated Data</vt:lpstr>
      <vt:lpstr> Uncorrelated Data</vt:lpstr>
      <vt:lpstr>Scatterplot Matrices</vt:lpstr>
      <vt:lpstr>Stacked area graph to show trend over time </vt:lpstr>
      <vt:lpstr>Multiple histograms </vt:lpstr>
      <vt:lpstr>Boxplots </vt:lpstr>
      <vt:lpstr>Challenges in Visualization</vt:lpstr>
      <vt:lpstr>More dimensions not always better </vt:lpstr>
      <vt:lpstr>Reducing complexity </vt:lpstr>
      <vt:lpstr>Reducing complexity </vt:lpstr>
      <vt:lpstr>3D can work </vt:lpstr>
      <vt:lpstr>Content</vt:lpstr>
      <vt:lpstr>Handling Missing Data</vt:lpstr>
      <vt:lpstr>Handling Outliers</vt:lpstr>
      <vt:lpstr>Data Preparation: Preparing features and label</vt:lpstr>
      <vt:lpstr>Feature Transformation</vt:lpstr>
      <vt:lpstr>Feature Transformation (cont.)</vt:lpstr>
      <vt:lpstr>Summary</vt:lpstr>
      <vt:lpstr>Today’s Lab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Shichang Zhang</dc:creator>
  <cp:lastModifiedBy>Shichang Zhang</cp:lastModifiedBy>
  <cp:revision>8</cp:revision>
  <dcterms:created xsi:type="dcterms:W3CDTF">2024-06-20T06:10:55Z</dcterms:created>
  <dcterms:modified xsi:type="dcterms:W3CDTF">2024-06-24T05:52:46Z</dcterms:modified>
</cp:coreProperties>
</file>